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6669" r:id="rId2"/>
  </p:sldMasterIdLst>
  <p:notesMasterIdLst>
    <p:notesMasterId r:id="rId31"/>
  </p:notesMasterIdLst>
  <p:handoutMasterIdLst>
    <p:handoutMasterId r:id="rId32"/>
  </p:handoutMasterIdLst>
  <p:sldIdLst>
    <p:sldId id="1333" r:id="rId3"/>
    <p:sldId id="1334" r:id="rId4"/>
    <p:sldId id="1335" r:id="rId5"/>
    <p:sldId id="1372" r:id="rId6"/>
    <p:sldId id="1357" r:id="rId7"/>
    <p:sldId id="1338" r:id="rId8"/>
    <p:sldId id="1339" r:id="rId9"/>
    <p:sldId id="1341" r:id="rId10"/>
    <p:sldId id="1377" r:id="rId11"/>
    <p:sldId id="1343" r:id="rId12"/>
    <p:sldId id="1344" r:id="rId13"/>
    <p:sldId id="1345" r:id="rId14"/>
    <p:sldId id="1363" r:id="rId15"/>
    <p:sldId id="1365" r:id="rId16"/>
    <p:sldId id="1378" r:id="rId17"/>
    <p:sldId id="1380" r:id="rId18"/>
    <p:sldId id="1382" r:id="rId19"/>
    <p:sldId id="1383" r:id="rId20"/>
    <p:sldId id="1360" r:id="rId21"/>
    <p:sldId id="1362" r:id="rId22"/>
    <p:sldId id="1374" r:id="rId23"/>
    <p:sldId id="1359" r:id="rId24"/>
    <p:sldId id="1367" r:id="rId25"/>
    <p:sldId id="1366" r:id="rId26"/>
    <p:sldId id="1355" r:id="rId27"/>
    <p:sldId id="1373" r:id="rId28"/>
    <p:sldId id="1356" r:id="rId29"/>
    <p:sldId id="1375" r:id="rId30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CD"/>
    <a:srgbClr val="F08A16"/>
    <a:srgbClr val="FFFF00"/>
    <a:srgbClr val="6699FF"/>
    <a:srgbClr val="FFFFFF"/>
    <a:srgbClr val="FFFFCC"/>
    <a:srgbClr val="CCFF66"/>
    <a:srgbClr val="CC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3645" autoAdjust="0"/>
  </p:normalViewPr>
  <p:slideViewPr>
    <p:cSldViewPr>
      <p:cViewPr>
        <p:scale>
          <a:sx n="56" d="100"/>
          <a:sy n="56" d="100"/>
        </p:scale>
        <p:origin x="-169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08"/>
    </p:cViewPr>
  </p:sorterViewPr>
  <p:notesViewPr>
    <p:cSldViewPr>
      <p:cViewPr varScale="1">
        <p:scale>
          <a:sx n="61" d="100"/>
          <a:sy n="61" d="100"/>
        </p:scale>
        <p:origin x="-2874" y="-96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D004880B-16BF-4322-A172-9E45D7A485B3}" type="datetimeFigureOut">
              <a:rPr lang="de-DE"/>
              <a:pPr>
                <a:defRPr/>
              </a:pPr>
              <a:t>08.04.2018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EF182A5-33C1-4AFB-9516-9F769060D0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487584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424CF2-350B-4657-A26C-167605EDD0CF}" type="datetimeFigureOut">
              <a:rPr lang="de-DE"/>
              <a:pPr>
                <a:defRPr/>
              </a:pPr>
              <a:t>08.04.2018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26D488-E6BC-4EC7-84DA-FB49DF7AB6F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40593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420D8B-46C0-464E-BE65-B317A1C5E563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1C6BA-7D1B-4B43-9464-D4A64FB8ACF9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87338"/>
            <a:ext cx="465137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6516688" y="404813"/>
            <a:ext cx="1655762" cy="554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500" dirty="0" smtClean="0">
                <a:solidFill>
                  <a:srgbClr val="008FCD"/>
                </a:solidFill>
                <a:latin typeface="Arial" charset="0"/>
              </a:rPr>
              <a:t>Staatsinstitut für</a:t>
            </a:r>
          </a:p>
          <a:p>
            <a:pPr algn="r" eaLnBrk="1" hangingPunct="1">
              <a:defRPr/>
            </a:pPr>
            <a:r>
              <a:rPr lang="de-DE" altLang="de-DE" sz="1500" dirty="0" smtClean="0">
                <a:solidFill>
                  <a:srgbClr val="008FCD"/>
                </a:solidFill>
                <a:latin typeface="Arial" charset="0"/>
              </a:rPr>
              <a:t>Frühpädagogik</a:t>
            </a:r>
          </a:p>
        </p:txBody>
      </p:sp>
      <p:pic>
        <p:nvPicPr>
          <p:cNvPr id="6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34938"/>
            <a:ext cx="74295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3000"/>
            <a:ext cx="81724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130425"/>
            <a:ext cx="8172400" cy="1514599"/>
          </a:xfrm>
        </p:spPr>
        <p:txBody>
          <a:bodyPr/>
          <a:lstStyle>
            <a:lvl1pPr>
              <a:defRPr sz="4400">
                <a:solidFill>
                  <a:srgbClr val="008FC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817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8558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/ Referent*in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www.ifp.bayern.de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2A3B0-3A08-41C2-931C-43C69783EB4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45407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/ Referent*in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www.ifp.bayern.de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4A658-2FB0-4B61-A010-455A0EF5EFE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92572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/ Referent*in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www.ifp.bayern.de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723DD-6D44-45DB-97E3-7A975D6509E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07417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/ Referent*in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www.ifp.bayern.de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7CFB6-0843-403B-9113-A9226652BEE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706643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87338"/>
            <a:ext cx="465137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6516688" y="404813"/>
            <a:ext cx="1655762" cy="554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500" dirty="0" smtClean="0">
                <a:solidFill>
                  <a:srgbClr val="008FCD"/>
                </a:solidFill>
                <a:latin typeface="Arial" charset="0"/>
              </a:rPr>
              <a:t>Staatsinstitut für</a:t>
            </a:r>
          </a:p>
          <a:p>
            <a:pPr algn="r" eaLnBrk="1" hangingPunct="1">
              <a:defRPr/>
            </a:pPr>
            <a:r>
              <a:rPr lang="de-DE" altLang="de-DE" sz="1500" dirty="0" smtClean="0">
                <a:solidFill>
                  <a:srgbClr val="008FCD"/>
                </a:solidFill>
                <a:latin typeface="Arial" charset="0"/>
              </a:rPr>
              <a:t>Frühpädagogik</a:t>
            </a:r>
          </a:p>
        </p:txBody>
      </p:sp>
      <p:pic>
        <p:nvPicPr>
          <p:cNvPr id="6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34938"/>
            <a:ext cx="74295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3000"/>
            <a:ext cx="81724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130425"/>
            <a:ext cx="8172400" cy="1514599"/>
          </a:xfrm>
        </p:spPr>
        <p:txBody>
          <a:bodyPr/>
          <a:lstStyle>
            <a:lvl1pPr>
              <a:defRPr sz="4400">
                <a:solidFill>
                  <a:srgbClr val="008FC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817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831507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08A1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/ Referent*in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www.ifp.bayern.de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89D83-F9EC-4A98-A372-F76B139B384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939479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429000"/>
            <a:ext cx="7772400" cy="230425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l">
              <a:spcBef>
                <a:spcPts val="600"/>
              </a:spcBef>
              <a:buFont typeface="Arial" panose="020B0604020202020204" pitchFamily="34" charset="0"/>
              <a:buNone/>
              <a:defRPr sz="4400" b="1" cap="none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8032" y="2420888"/>
            <a:ext cx="7772400" cy="864096"/>
          </a:xfrm>
          <a:solidFill>
            <a:schemeClr val="accent6">
              <a:lumMod val="75000"/>
            </a:schemeClr>
          </a:solidFill>
        </p:spPr>
        <p:txBody>
          <a:bodyPr anchor="b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15.09.2016</a:t>
            </a:r>
          </a:p>
          <a:p>
            <a:pPr>
              <a:defRPr/>
            </a:pPr>
            <a:r>
              <a:rPr lang="de-DE"/>
              <a:t>Eva Reichert-Garschhammer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www.ifp.bayern.de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14D3B-151F-4ADC-A944-BCD90530A05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726612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8032" y="332656"/>
            <a:ext cx="3235896" cy="1584176"/>
          </a:xfrm>
          <a:solidFill>
            <a:schemeClr val="accent6">
              <a:lumMod val="75000"/>
            </a:schemeClr>
          </a:solidFill>
        </p:spPr>
        <p:txBody>
          <a:bodyPr anchor="b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683568" y="2060848"/>
            <a:ext cx="7776864" cy="374441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buClr>
                <a:srgbClr val="F08A16"/>
              </a:buClr>
              <a:defRPr sz="26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18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15.09.2016</a:t>
            </a:r>
          </a:p>
          <a:p>
            <a:pPr>
              <a:defRPr/>
            </a:pPr>
            <a:r>
              <a:rPr lang="de-DE"/>
              <a:t>Eva Reichert-Garschhammer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www.ifp.bayern.de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CBE34-7EB2-4503-AD9B-8913674B27E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630478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/ Referent*in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www.ifp.bayern.de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6A385-D204-4E6F-B51C-8DE4ED99822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156533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15.09.2016</a:t>
            </a:r>
          </a:p>
          <a:p>
            <a:pPr>
              <a:defRPr/>
            </a:pPr>
            <a:r>
              <a:rPr lang="de-DE"/>
              <a:t>Eva Reichert-Garschhammer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www.ifp.bayern.de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04F51-A6FD-46EB-B8FD-60CB08312B4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23455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08A1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/ Referent*in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www.ifp.bayern.de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89D83-F9EC-4A98-A372-F76B139B384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526753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496944" cy="634082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/ Referent*in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www.ifp.bayern.de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9106B-327E-4C7B-A5BC-2DE8645433B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60210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496944" cy="634082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/ Referent*in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www.ifp.bayern.de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9106B-327E-4C7B-A5BC-2DE8645433B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5259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/ Referent*in</a:t>
            </a:r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www.ifp.bayern.de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E1B78-49EA-44E5-99FB-ADAD656EE36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587955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/ Referent*in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www.ifp.bayern.de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2A3B0-3A08-41C2-931C-43C69783EB4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128336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/ Referent*in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www.ifp.bayern.de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4A658-2FB0-4B61-A010-455A0EF5EFE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029846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/ Referent*in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www.ifp.bayern.de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723DD-6D44-45DB-97E3-7A975D6509E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022065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/ Referent*in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www.ifp.bayern.de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7CFB6-0843-403B-9113-A9226652BEE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96554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429000"/>
            <a:ext cx="7772400" cy="230425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l">
              <a:spcBef>
                <a:spcPts val="600"/>
              </a:spcBef>
              <a:buFont typeface="Arial" panose="020B0604020202020204" pitchFamily="34" charset="0"/>
              <a:buNone/>
              <a:defRPr sz="4400" b="1" cap="none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8032" y="2420888"/>
            <a:ext cx="7772400" cy="864096"/>
          </a:xfrm>
          <a:solidFill>
            <a:schemeClr val="accent6">
              <a:lumMod val="75000"/>
            </a:schemeClr>
          </a:solidFill>
        </p:spPr>
        <p:txBody>
          <a:bodyPr anchor="b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15.09.2016</a:t>
            </a:r>
          </a:p>
          <a:p>
            <a:pPr>
              <a:defRPr/>
            </a:pPr>
            <a:r>
              <a:rPr lang="de-DE"/>
              <a:t>Eva Reichert-Garschhammer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www.ifp.bayern.de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14D3B-151F-4ADC-A944-BCD90530A05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57633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8032" y="332656"/>
            <a:ext cx="3235896" cy="1584176"/>
          </a:xfrm>
          <a:solidFill>
            <a:schemeClr val="accent6">
              <a:lumMod val="75000"/>
            </a:schemeClr>
          </a:solidFill>
        </p:spPr>
        <p:txBody>
          <a:bodyPr anchor="b"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683568" y="2060848"/>
            <a:ext cx="7776864" cy="374441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buClr>
                <a:srgbClr val="F08A16"/>
              </a:buClr>
              <a:defRPr sz="26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1800" b="1">
                <a:solidFill>
                  <a:schemeClr val="tx2"/>
                </a:solidFill>
              </a:defRPr>
            </a:lvl3pPr>
            <a:lvl4pPr>
              <a:defRPr sz="1400" b="1">
                <a:solidFill>
                  <a:schemeClr val="tx2"/>
                </a:solidFill>
              </a:defRPr>
            </a:lvl4pPr>
            <a:lvl5pPr>
              <a:defRPr sz="1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15.09.2016</a:t>
            </a:r>
          </a:p>
          <a:p>
            <a:pPr>
              <a:defRPr/>
            </a:pPr>
            <a:r>
              <a:rPr lang="de-DE"/>
              <a:t>Eva Reichert-Garschhammer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www.ifp.bayern.de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CBE34-7EB2-4503-AD9B-8913674B27E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50935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/ Referent*in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www.ifp.bayern.de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6A385-D204-4E6F-B51C-8DE4ED99822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84958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15.09.2016</a:t>
            </a:r>
          </a:p>
          <a:p>
            <a:pPr>
              <a:defRPr/>
            </a:pPr>
            <a:r>
              <a:rPr lang="de-DE"/>
              <a:t>Eva Reichert-Garschhammer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www.ifp.bayern.de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04F51-A6FD-46EB-B8FD-60CB08312B4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79866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496944" cy="634082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/ Referent*in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www.ifp.bayern.de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9106B-327E-4C7B-A5BC-2DE8645433B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41172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496944" cy="634082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/ Referent*in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www.ifp.bayern.de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9106B-327E-4C7B-A5BC-2DE8645433B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82705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 / Referent*in</a:t>
            </a:r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www.ifp.bayern.de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E1B78-49EA-44E5-99FB-ADAD656EE36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87634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rgbClr val="008FC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17.02.2017</a:t>
            </a:r>
          </a:p>
          <a:p>
            <a:pPr>
              <a:defRPr/>
            </a:pPr>
            <a:r>
              <a:rPr lang="de-DE"/>
              <a:t>Eva Reichert-Garschhammer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rgbClr val="008FC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www.ifp.bayern.de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22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8FC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D9C179-4A98-4274-891A-30CC5B953FE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971550" y="1052513"/>
            <a:ext cx="8172450" cy="144462"/>
          </a:xfrm>
          <a:prstGeom prst="rect">
            <a:avLst/>
          </a:prstGeom>
          <a:solidFill>
            <a:srgbClr val="F08A1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0" y="1052513"/>
            <a:ext cx="900113" cy="144462"/>
          </a:xfrm>
          <a:prstGeom prst="rect">
            <a:avLst/>
          </a:prstGeom>
          <a:solidFill>
            <a:srgbClr val="008FC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56" r:id="rId1"/>
    <p:sldLayoutId id="2147486657" r:id="rId2"/>
    <p:sldLayoutId id="2147486658" r:id="rId3"/>
    <p:sldLayoutId id="2147486659" r:id="rId4"/>
    <p:sldLayoutId id="2147486660" r:id="rId5"/>
    <p:sldLayoutId id="2147486661" r:id="rId6"/>
    <p:sldLayoutId id="2147486662" r:id="rId7"/>
    <p:sldLayoutId id="2147486668" r:id="rId8"/>
    <p:sldLayoutId id="2147486663" r:id="rId9"/>
    <p:sldLayoutId id="2147486664" r:id="rId10"/>
    <p:sldLayoutId id="2147486665" r:id="rId11"/>
    <p:sldLayoutId id="2147486666" r:id="rId12"/>
    <p:sldLayoutId id="2147486667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8FC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FCD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FCD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FCD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FCD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8FCD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8FCD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8FCD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8FCD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08A16"/>
        </a:buClr>
        <a:buFont typeface="Arial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AC090"/>
        </a:buClr>
        <a:buFont typeface="Arial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rgbClr val="008FC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17.02.2017</a:t>
            </a:r>
          </a:p>
          <a:p>
            <a:pPr>
              <a:defRPr/>
            </a:pPr>
            <a:r>
              <a:rPr lang="de-DE"/>
              <a:t>Eva Reichert-Garschhammer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rgbClr val="008FC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www.ifp.bayern.de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22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8FC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D9C179-4A98-4274-891A-30CC5B953FE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16951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70" r:id="rId1"/>
    <p:sldLayoutId id="2147486671" r:id="rId2"/>
    <p:sldLayoutId id="2147486672" r:id="rId3"/>
    <p:sldLayoutId id="2147486673" r:id="rId4"/>
    <p:sldLayoutId id="2147486674" r:id="rId5"/>
    <p:sldLayoutId id="2147486675" r:id="rId6"/>
    <p:sldLayoutId id="2147486676" r:id="rId7"/>
    <p:sldLayoutId id="2147486677" r:id="rId8"/>
    <p:sldLayoutId id="2147486678" r:id="rId9"/>
    <p:sldLayoutId id="2147486679" r:id="rId10"/>
    <p:sldLayoutId id="2147486680" r:id="rId11"/>
    <p:sldLayoutId id="2147486681" r:id="rId12"/>
    <p:sldLayoutId id="2147486682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8FC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FCD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FCD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FCD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FCD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8FCD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8FCD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8FCD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8FCD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08A16"/>
        </a:buClr>
        <a:buFont typeface="Arial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AC090"/>
        </a:buClr>
        <a:buFont typeface="Arial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-Dokument1.doc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fp.bayern.de/projekte/qualitaet/konzeption.ph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p.bayern.de/projekte/qualitaet/konzeption.php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ctrTitle"/>
          </p:nvPr>
        </p:nvSpPr>
        <p:spPr>
          <a:xfrm>
            <a:off x="0" y="1700808"/>
            <a:ext cx="8316415" cy="208823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r" eaLnBrk="1" hangingPunct="1"/>
            <a:r>
              <a:rPr lang="de-DE" altLang="de-DE" sz="3600" b="1" dirty="0" smtClean="0">
                <a:solidFill>
                  <a:schemeClr val="tx2"/>
                </a:solidFill>
              </a:rPr>
              <a:t>Erfolgreiche Konzeptionsentwicklung </a:t>
            </a:r>
            <a:br>
              <a:rPr lang="de-DE" altLang="de-DE" sz="3600" b="1" dirty="0" smtClean="0">
                <a:solidFill>
                  <a:schemeClr val="tx2"/>
                </a:solidFill>
              </a:rPr>
            </a:br>
            <a:r>
              <a:rPr lang="de-DE" altLang="de-DE" sz="3600" b="1" dirty="0" smtClean="0">
                <a:solidFill>
                  <a:schemeClr val="tx2"/>
                </a:solidFill>
              </a:rPr>
              <a:t>leicht gemacht</a:t>
            </a:r>
            <a:r>
              <a:rPr lang="de-DE" altLang="de-DE" sz="3200" b="1" dirty="0" smtClean="0"/>
              <a:t/>
            </a:r>
            <a:br>
              <a:rPr lang="de-DE" altLang="de-DE" sz="3200" b="1" dirty="0" smtClean="0"/>
            </a:br>
            <a:r>
              <a:rPr lang="de-DE" altLang="de-DE" sz="2800" b="1" dirty="0" smtClean="0"/>
              <a:t> Orientierungsrahmen für das Praxisfeld Kita in Bayern</a:t>
            </a:r>
            <a:r>
              <a:rPr lang="de-DE" altLang="de-DE" sz="3200" b="1" dirty="0" smtClean="0"/>
              <a:t/>
            </a:r>
            <a:br>
              <a:rPr lang="de-DE" altLang="de-DE" sz="3200" b="1" dirty="0" smtClean="0"/>
            </a:br>
            <a:r>
              <a:rPr lang="de-DE" altLang="de-DE" sz="2000" dirty="0" smtClean="0">
                <a:solidFill>
                  <a:schemeClr val="tx2"/>
                </a:solidFill>
              </a:rPr>
              <a:t>(1. Auflage: 15. Januar 2018)</a:t>
            </a:r>
            <a:endParaRPr lang="de-DE" altLang="de-DE" sz="2800" dirty="0" smtClean="0">
              <a:solidFill>
                <a:schemeClr val="tx2"/>
              </a:solidFill>
            </a:endParaRPr>
          </a:p>
        </p:txBody>
      </p:sp>
      <p:sp>
        <p:nvSpPr>
          <p:cNvPr id="4099" name="Untertitel 2"/>
          <p:cNvSpPr>
            <a:spLocks noGrp="1"/>
          </p:cNvSpPr>
          <p:nvPr>
            <p:ph type="subTitle" idx="1"/>
          </p:nvPr>
        </p:nvSpPr>
        <p:spPr>
          <a:xfrm>
            <a:off x="1043608" y="3869680"/>
            <a:ext cx="3419922" cy="1071488"/>
          </a:xfrm>
        </p:spPr>
        <p:txBody>
          <a:bodyPr/>
          <a:lstStyle/>
          <a:p>
            <a:pPr algn="l"/>
            <a:r>
              <a:rPr lang="de-DE" altLang="de-DE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Eva Reichert-</a:t>
            </a:r>
            <a:r>
              <a:rPr lang="de-DE" altLang="de-DE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Garschhammer</a:t>
            </a:r>
            <a:endParaRPr lang="de-DE" altLang="de-DE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de-DE" altLang="de-DE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Dr. Jutta Lehmann</a:t>
            </a:r>
          </a:p>
          <a:p>
            <a:pPr algn="l"/>
            <a:r>
              <a:rPr lang="de-DE" altLang="de-DE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Gabriele Stegmann</a:t>
            </a:r>
          </a:p>
        </p:txBody>
      </p:sp>
      <p:pic>
        <p:nvPicPr>
          <p:cNvPr id="4100" name="Picture 2" descr="C:\Users\gabriele.stegmann\AppData\Local\Microsoft\Windows\Temporary Internet Files\Content.Outlook\FTZ6SXG8\IMG_02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24" b="6410"/>
          <a:stretch/>
        </p:blipFill>
        <p:spPr bwMode="auto">
          <a:xfrm>
            <a:off x="5148064" y="3861048"/>
            <a:ext cx="3145519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851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3 Modularer Aufbau des Orientierungsrahmens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April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www.ifp.bayern.de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413F4-1905-4CD2-AB27-88F241598A8D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14342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508"/>
          <a:stretch/>
        </p:blipFill>
        <p:spPr>
          <a:xfrm>
            <a:off x="149690" y="1124744"/>
            <a:ext cx="8814797" cy="5256584"/>
          </a:xfrm>
        </p:spPr>
      </p:pic>
    </p:spTree>
    <p:extLst>
      <p:ext uri="{BB962C8B-B14F-4D97-AF65-F5344CB8AC3E}">
        <p14:creationId xmlns="" xmlns:p14="http://schemas.microsoft.com/office/powerpoint/2010/main" val="226322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3 Modularer Aufbau des Orientierungsrahmens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April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www.ifp.bayern.de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CFDC5-83E7-4E3A-990E-023931B1BB6C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15365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980"/>
          <a:stretch/>
        </p:blipFill>
        <p:spPr>
          <a:xfrm>
            <a:off x="179512" y="1083093"/>
            <a:ext cx="8769957" cy="5154219"/>
          </a:xfrm>
        </p:spPr>
      </p:pic>
    </p:spTree>
    <p:extLst>
      <p:ext uri="{BB962C8B-B14F-4D97-AF65-F5344CB8AC3E}">
        <p14:creationId xmlns="" xmlns:p14="http://schemas.microsoft.com/office/powerpoint/2010/main" val="18785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3 Modularer Aufbau des Orientierungsrahmens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April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www.ifp.bayern.de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FC947-188F-496D-A722-91E0E39B79FE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graphicFrame>
        <p:nvGraphicFramePr>
          <p:cNvPr id="16389" name="Object 2"/>
          <p:cNvGraphicFramePr>
            <a:graphicFrameLocks noChangeAspect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3578410160"/>
              </p:ext>
            </p:extLst>
          </p:nvPr>
        </p:nvGraphicFramePr>
        <p:xfrm>
          <a:off x="179263" y="1124744"/>
          <a:ext cx="8785225" cy="4608512"/>
        </p:xfrm>
        <a:graphic>
          <a:graphicData uri="http://schemas.openxmlformats.org/presentationml/2006/ole">
            <p:oleObj spid="_x0000_s31748" name="Dokument" r:id="rId4" imgW="6260912" imgH="2333997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32773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4 IFP-Mustergliederung </a:t>
            </a:r>
            <a:br>
              <a:rPr lang="de-DE" altLang="de-DE" dirty="0" smtClean="0"/>
            </a:br>
            <a:r>
              <a:rPr lang="de-DE" altLang="de-DE" sz="2400" b="0" dirty="0" smtClean="0"/>
              <a:t>Grundlage von Modul B – Praxistool im Modul C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8513" y="2636912"/>
            <a:ext cx="8219951" cy="2736304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360363" indent="-360363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sz="2000" b="1" dirty="0" smtClean="0">
                <a:latin typeface="Arial Narrow" pitchFamily="34" charset="0"/>
              </a:rPr>
              <a:t>Welche Inhalte</a:t>
            </a:r>
            <a:r>
              <a:rPr lang="de-DE" sz="2000" dirty="0" smtClean="0">
                <a:latin typeface="Arial Narrow" pitchFamily="34" charset="0"/>
              </a:rPr>
              <a:t> gehören aus heutiger fachlicher Sicht in eine pädagogische Konzeption? </a:t>
            </a:r>
          </a:p>
          <a:p>
            <a:pPr marL="360363" indent="-360363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sz="2000" b="1" dirty="0" smtClean="0">
                <a:latin typeface="Arial Narrow" pitchFamily="34" charset="0"/>
              </a:rPr>
              <a:t>Wie</a:t>
            </a:r>
            <a:r>
              <a:rPr lang="de-DE" sz="2000" dirty="0" smtClean="0">
                <a:latin typeface="Arial Narrow" pitchFamily="34" charset="0"/>
              </a:rPr>
              <a:t> finden die </a:t>
            </a:r>
            <a:r>
              <a:rPr lang="de-DE" sz="2000" b="1" dirty="0" err="1" smtClean="0">
                <a:latin typeface="Arial Narrow" pitchFamily="34" charset="0"/>
              </a:rPr>
              <a:t>BayBL</a:t>
            </a:r>
            <a:r>
              <a:rPr lang="de-DE" sz="2000" b="1" dirty="0" smtClean="0">
                <a:latin typeface="Arial Narrow" pitchFamily="34" charset="0"/>
              </a:rPr>
              <a:t>/</a:t>
            </a:r>
            <a:r>
              <a:rPr lang="de-DE" sz="2000" b="1" dirty="0" err="1" smtClean="0">
                <a:latin typeface="Arial Narrow" pitchFamily="34" charset="0"/>
              </a:rPr>
              <a:t>BayBEP</a:t>
            </a:r>
            <a:r>
              <a:rPr lang="de-DE" sz="2000" dirty="0" smtClean="0">
                <a:latin typeface="Arial Narrow" pitchFamily="34" charset="0"/>
              </a:rPr>
              <a:t>-Grundsätze früher Bildung darin </a:t>
            </a:r>
            <a:r>
              <a:rPr lang="de-DE" sz="2000" b="1" dirty="0" err="1" smtClean="0">
                <a:latin typeface="Arial Narrow" pitchFamily="34" charset="0"/>
              </a:rPr>
              <a:t>Berücksichti-gung</a:t>
            </a:r>
            <a:r>
              <a:rPr lang="de-DE" sz="2000" b="1" dirty="0" smtClean="0">
                <a:latin typeface="Arial Narrow" pitchFamily="34" charset="0"/>
              </a:rPr>
              <a:t>? </a:t>
            </a:r>
          </a:p>
          <a:p>
            <a:pPr marL="360363" indent="-360363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sz="2000" b="1" dirty="0" smtClean="0">
                <a:latin typeface="Arial Narrow" pitchFamily="34" charset="0"/>
              </a:rPr>
              <a:t>Wie</a:t>
            </a:r>
            <a:r>
              <a:rPr lang="de-DE" sz="2000" dirty="0" smtClean="0">
                <a:latin typeface="Arial Narrow" pitchFamily="34" charset="0"/>
              </a:rPr>
              <a:t> lassen sich die notwendigen </a:t>
            </a:r>
            <a:r>
              <a:rPr lang="de-DE" sz="2000" b="1" dirty="0" smtClean="0">
                <a:latin typeface="Arial Narrow" pitchFamily="34" charset="0"/>
              </a:rPr>
              <a:t>Konzeptionsinhalte</a:t>
            </a:r>
            <a:r>
              <a:rPr lang="de-DE" sz="2000" dirty="0" smtClean="0">
                <a:latin typeface="Arial Narrow" pitchFamily="34" charset="0"/>
              </a:rPr>
              <a:t> in eine </a:t>
            </a:r>
            <a:r>
              <a:rPr lang="de-DE" sz="2000" b="1" dirty="0" smtClean="0">
                <a:latin typeface="Arial Narrow" pitchFamily="34" charset="0"/>
              </a:rPr>
              <a:t>logische Reihenfolge </a:t>
            </a:r>
            <a:r>
              <a:rPr lang="de-DE" sz="2000" dirty="0" smtClean="0">
                <a:latin typeface="Arial Narrow" pitchFamily="34" charset="0"/>
              </a:rPr>
              <a:t>bringen und gliederungstechnisch gut und übersichtlich strukturieren? </a:t>
            </a:r>
          </a:p>
          <a:p>
            <a:pPr marL="360363" indent="-360363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sz="2000" b="1" dirty="0" smtClean="0">
                <a:latin typeface="Arial Narrow" pitchFamily="34" charset="0"/>
              </a:rPr>
              <a:t>Wie</a:t>
            </a:r>
            <a:r>
              <a:rPr lang="de-DE" sz="2000" dirty="0" smtClean="0">
                <a:latin typeface="Arial Narrow" pitchFamily="34" charset="0"/>
              </a:rPr>
              <a:t> werden die </a:t>
            </a:r>
            <a:r>
              <a:rPr lang="de-DE" sz="2000" b="1" dirty="0" smtClean="0">
                <a:latin typeface="Arial Narrow" pitchFamily="34" charset="0"/>
              </a:rPr>
              <a:t>Qualität</a:t>
            </a:r>
            <a:r>
              <a:rPr lang="de-DE" sz="2000" dirty="0" smtClean="0">
                <a:latin typeface="Arial Narrow" pitchFamily="34" charset="0"/>
              </a:rPr>
              <a:t> der pädagogischen Arbeit </a:t>
            </a:r>
            <a:r>
              <a:rPr lang="de-DE" sz="2000" b="1" dirty="0" smtClean="0">
                <a:latin typeface="Arial Narrow" pitchFamily="34" charset="0"/>
              </a:rPr>
              <a:t>überprüft</a:t>
            </a:r>
            <a:r>
              <a:rPr lang="de-DE" sz="2000" dirty="0" smtClean="0">
                <a:latin typeface="Arial Narrow" pitchFamily="34" charset="0"/>
              </a:rPr>
              <a:t> und die </a:t>
            </a:r>
            <a:r>
              <a:rPr lang="de-DE" sz="2000" b="1" dirty="0" smtClean="0">
                <a:latin typeface="Arial Narrow" pitchFamily="34" charset="0"/>
              </a:rPr>
              <a:t>nächsten Veränderungsschritte </a:t>
            </a:r>
            <a:r>
              <a:rPr lang="de-DE" sz="2000" dirty="0" smtClean="0">
                <a:latin typeface="Arial Narrow" pitchFamily="34" charset="0"/>
              </a:rPr>
              <a:t>sichtbar gemacht?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April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www.ifp.bayern.de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1C224-1D0B-4753-8F6F-FF0843C01236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39551" y="1384900"/>
            <a:ext cx="8208913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Eine </a:t>
            </a:r>
            <a:r>
              <a:rPr lang="de-DE" sz="2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Mustergliederung</a:t>
            </a: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steht </a:t>
            </a:r>
            <a:r>
              <a:rPr lang="de-DE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nicht </a:t>
            </a: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im</a:t>
            </a:r>
            <a:r>
              <a:rPr lang="de-DE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Widerspruch zur Einzigartigkeit </a:t>
            </a: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jeder </a:t>
            </a:r>
            <a:r>
              <a:rPr lang="de-DE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Kitakonzeption</a:t>
            </a: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. Sie </a:t>
            </a:r>
            <a:r>
              <a:rPr lang="de-DE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versteht</a:t>
            </a: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de-DE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sich</a:t>
            </a: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als </a:t>
            </a:r>
            <a:r>
              <a:rPr lang="de-DE" sz="2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CHECKLISTE</a:t>
            </a: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,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die auf </a:t>
            </a:r>
            <a:r>
              <a:rPr lang="de-DE" sz="2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drängende Praxisfragen </a:t>
            </a: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fachlich fundiert </a:t>
            </a:r>
            <a:r>
              <a:rPr lang="de-DE" sz="2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Antworten</a:t>
            </a:r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gibt: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9552" y="5517232"/>
            <a:ext cx="820891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Mit Hilfe der </a:t>
            </a:r>
            <a:r>
              <a:rPr lang="de-DE" sz="2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Mustergliederung</a:t>
            </a:r>
            <a:r>
              <a:rPr lang="de-DE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sind in der </a:t>
            </a:r>
            <a:r>
              <a:rPr lang="de-DE" sz="2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eigenen Konzeption </a:t>
            </a:r>
          </a:p>
          <a:p>
            <a:pPr algn="ctr"/>
            <a:r>
              <a:rPr lang="de-DE" sz="2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Lücken</a:t>
            </a:r>
            <a:r>
              <a:rPr lang="de-DE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in Bezug auf zentrale </a:t>
            </a:r>
            <a:r>
              <a:rPr lang="de-DE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BayBL</a:t>
            </a:r>
            <a:r>
              <a:rPr lang="de-DE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/</a:t>
            </a:r>
            <a:r>
              <a:rPr lang="de-DE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BayBEP</a:t>
            </a:r>
            <a:r>
              <a:rPr lang="de-DE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-Themen </a:t>
            </a:r>
            <a:r>
              <a:rPr lang="de-DE" sz="2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schnell</a:t>
            </a:r>
            <a:r>
              <a:rPr lang="de-DE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de-DE" sz="2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erkennbar</a:t>
            </a:r>
            <a:endParaRPr lang="de-DE" sz="2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50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 IFP-Mustergliederung für Kitakonzeptionen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April 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www.ifp.bayern.de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9106B-327E-4C7B-A5BC-2DE8645433BF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/>
          <a:srcRect l="35057" t="11610" r="33397" b="8657"/>
          <a:stretch>
            <a:fillRect/>
          </a:stretch>
        </p:blipFill>
        <p:spPr bwMode="auto">
          <a:xfrm>
            <a:off x="2699792" y="2201074"/>
            <a:ext cx="2232248" cy="317214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0" y="5445224"/>
            <a:ext cx="9144000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0070C0"/>
                </a:solidFill>
                <a:latin typeface="Arial Narrow" pitchFamily="34" charset="0"/>
              </a:rPr>
              <a:t>Mustergliederung als Tischvorlage</a:t>
            </a:r>
          </a:p>
          <a:p>
            <a:pPr algn="ctr"/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gemeinsames Durchgehen von Aufbau und Inhalte 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1282695"/>
            <a:ext cx="9144000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de-DE" sz="2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Anliegen der </a:t>
            </a:r>
            <a:r>
              <a:rPr lang="de-DE" sz="2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IFP-Mustergliederung</a:t>
            </a:r>
            <a:endParaRPr lang="de-DE" sz="28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  <a:ea typeface="Calibri"/>
              <a:cs typeface="Times New Roman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e-DE" altLang="de-D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alle rechtlich-curricularen Inhaltsvorgaben </a:t>
            </a:r>
            <a:r>
              <a:rPr lang="de-DE" altLang="de-D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für bayerische Kitas im Blick</a:t>
            </a:r>
            <a:endParaRPr lang="de-DE" sz="24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220072" y="4437112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de-DE" altLang="de-DE" sz="16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Die mit ** gekennzeichneten Inhalte sind flexible Bausteine, die nur für bestimmte Einrichtungsarten bedeutsam sind. </a:t>
            </a:r>
            <a:endParaRPr lang="de-DE" altLang="de-DE" sz="1600" dirty="0" smtClean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b="1" dirty="0" smtClean="0"/>
              <a:t>4 IFP-Mustergliederung</a:t>
            </a:r>
            <a:r>
              <a:rPr lang="de-DE" altLang="de-DE" sz="2800" dirty="0" smtClean="0"/>
              <a:t> </a:t>
            </a:r>
            <a:r>
              <a:rPr lang="de-DE" altLang="de-DE" sz="2800" dirty="0" smtClean="0"/>
              <a:t>für </a:t>
            </a:r>
            <a:r>
              <a:rPr lang="de-DE" altLang="de-DE" sz="2800" dirty="0" smtClean="0"/>
              <a:t>Kitakonzeptionen</a:t>
            </a:r>
            <a:endParaRPr lang="de-DE" altLang="de-DE" sz="2800" dirty="0" smtClean="0"/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395536" y="1844824"/>
            <a:ext cx="8424936" cy="1728192"/>
          </a:xfrm>
        </p:spPr>
        <p:txBody>
          <a:bodyPr/>
          <a:lstStyle/>
          <a:p>
            <a:pPr marL="541338" indent="-541338">
              <a:buFont typeface="Arial" charset="0"/>
              <a:buNone/>
            </a:pPr>
            <a:r>
              <a:rPr lang="de-DE" altLang="de-DE" sz="2200" dirty="0" smtClean="0">
                <a:latin typeface="Arial Narrow" pitchFamily="34" charset="0"/>
              </a:rPr>
              <a:t>1.1 Informationen </a:t>
            </a:r>
            <a:r>
              <a:rPr lang="de-DE" altLang="de-DE" sz="2200" dirty="0" smtClean="0">
                <a:latin typeface="Arial Narrow" pitchFamily="34" charset="0"/>
              </a:rPr>
              <a:t>zu Träger und Einrichtung</a:t>
            </a:r>
          </a:p>
          <a:p>
            <a:pPr marL="541338" indent="-541338">
              <a:buFont typeface="Arial" charset="0"/>
              <a:buNone/>
            </a:pPr>
            <a:r>
              <a:rPr lang="de-DE" altLang="de-DE" sz="2200" dirty="0" smtClean="0">
                <a:latin typeface="Arial Narrow" pitchFamily="34" charset="0"/>
              </a:rPr>
              <a:t>1.2 Situation </a:t>
            </a:r>
            <a:r>
              <a:rPr lang="de-DE" altLang="de-DE" sz="2200" dirty="0" smtClean="0">
                <a:latin typeface="Arial Narrow" pitchFamily="34" charset="0"/>
              </a:rPr>
              <a:t>der Kinder und Familien in der Einrichtung und im Einzugsgebiet</a:t>
            </a:r>
          </a:p>
          <a:p>
            <a:pPr marL="439738" indent="-439738">
              <a:buFont typeface="Arial" charset="0"/>
              <a:buNone/>
            </a:pPr>
            <a:r>
              <a:rPr lang="de-DE" altLang="de-DE" sz="2200" dirty="0" smtClean="0">
                <a:latin typeface="Arial Narrow" pitchFamily="34" charset="0"/>
              </a:rPr>
              <a:t>1.3 Unsere </a:t>
            </a:r>
            <a:r>
              <a:rPr lang="de-DE" altLang="de-DE" sz="2200" dirty="0" smtClean="0">
                <a:latin typeface="Arial Narrow" pitchFamily="34" charset="0"/>
              </a:rPr>
              <a:t>rechtlichen Aufträge: </a:t>
            </a:r>
            <a:r>
              <a:rPr lang="de-DE" altLang="de-DE" sz="2200" i="1" dirty="0" smtClean="0">
                <a:solidFill>
                  <a:srgbClr val="0070C0"/>
                </a:solidFill>
                <a:latin typeface="Arial Narrow" pitchFamily="34" charset="0"/>
              </a:rPr>
              <a:t>Bildung, Erziehung, Betreuung </a:t>
            </a:r>
            <a:r>
              <a:rPr lang="de-DE" altLang="de-DE" sz="2200" i="1" dirty="0" smtClean="0">
                <a:solidFill>
                  <a:srgbClr val="0070C0"/>
                </a:solidFill>
                <a:latin typeface="Arial Narrow" pitchFamily="34" charset="0"/>
              </a:rPr>
              <a:t>u. Kinderschutz </a:t>
            </a:r>
            <a:endParaRPr lang="de-DE" altLang="de-DE" sz="2200" i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marL="541338" indent="-541338">
              <a:buFont typeface="Arial" charset="0"/>
              <a:buNone/>
            </a:pPr>
            <a:r>
              <a:rPr lang="de-DE" altLang="de-DE" sz="2200" dirty="0" smtClean="0">
                <a:latin typeface="Arial Narrow" pitchFamily="34" charset="0"/>
              </a:rPr>
              <a:t>1.4 </a:t>
            </a:r>
            <a:r>
              <a:rPr lang="de-DE" altLang="de-DE" sz="2200" dirty="0" smtClean="0">
                <a:latin typeface="Arial Narrow" pitchFamily="34" charset="0"/>
              </a:rPr>
              <a:t>Unsere </a:t>
            </a:r>
            <a:r>
              <a:rPr lang="de-DE" altLang="de-DE" sz="2200" dirty="0" smtClean="0">
                <a:latin typeface="Arial Narrow" pitchFamily="34" charset="0"/>
              </a:rPr>
              <a:t>curricularen Bezugs- und Orientierungsrahmen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April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www.ifp.bayern.de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34654-DDF5-4E7C-A6F5-42FE0AFD4B5E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405880" y="1340768"/>
            <a:ext cx="842493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de-DE" altLang="de-DE" sz="2200" b="1" dirty="0" smtClean="0">
                <a:solidFill>
                  <a:srgbClr val="0070C0"/>
                </a:solidFill>
                <a:latin typeface="Arial Narrow" pitchFamily="34" charset="0"/>
              </a:rPr>
              <a:t>1 Struktur und Rahmenbedingungen unserer Einrichtung </a:t>
            </a:r>
          </a:p>
        </p:txBody>
      </p:sp>
      <p:sp>
        <p:nvSpPr>
          <p:cNvPr id="8" name="Rechteck 7"/>
          <p:cNvSpPr/>
          <p:nvPr/>
        </p:nvSpPr>
        <p:spPr>
          <a:xfrm>
            <a:off x="467544" y="4103781"/>
            <a:ext cx="82809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de-DE" alt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2.1 </a:t>
            </a:r>
            <a:r>
              <a:rPr lang="de-DE" alt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Unser Menschenbild: Bild von Kind, Eltern und Familie </a:t>
            </a:r>
          </a:p>
          <a:p>
            <a:pPr>
              <a:spcBef>
                <a:spcPts val="600"/>
              </a:spcBef>
              <a:buFont typeface="Arial" charset="0"/>
              <a:buNone/>
            </a:pPr>
            <a:r>
              <a:rPr lang="de-DE" alt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2.2 Unser Verständnis von Bildung </a:t>
            </a:r>
          </a:p>
          <a:p>
            <a:pPr lvl="1">
              <a:buFont typeface="Arial" charset="0"/>
              <a:buNone/>
            </a:pPr>
            <a:r>
              <a:rPr lang="de-DE" altLang="de-DE" sz="2000" i="1" dirty="0" smtClean="0">
                <a:solidFill>
                  <a:srgbClr val="0070C0"/>
                </a:solidFill>
                <a:latin typeface="Arial Narrow" pitchFamily="34" charset="0"/>
              </a:rPr>
              <a:t>Bildung als sozialer Prozess </a:t>
            </a:r>
          </a:p>
          <a:p>
            <a:pPr lvl="1">
              <a:buFont typeface="Arial" charset="0"/>
              <a:buNone/>
            </a:pPr>
            <a:r>
              <a:rPr lang="de-DE" altLang="de-DE" sz="2000" i="1" dirty="0" smtClean="0">
                <a:solidFill>
                  <a:srgbClr val="0070C0"/>
                </a:solidFill>
                <a:latin typeface="Arial Narrow" pitchFamily="34" charset="0"/>
              </a:rPr>
              <a:t>Stärkung von Basiskompetenzen </a:t>
            </a:r>
          </a:p>
          <a:p>
            <a:pPr lvl="1">
              <a:buFont typeface="Arial" charset="0"/>
              <a:buNone/>
            </a:pPr>
            <a:r>
              <a:rPr lang="de-DE" altLang="de-DE" sz="2000" i="1" dirty="0" smtClean="0">
                <a:solidFill>
                  <a:srgbClr val="0070C0"/>
                </a:solidFill>
                <a:latin typeface="Arial Narrow" pitchFamily="34" charset="0"/>
              </a:rPr>
              <a:t>Inklusion: Vielfalt als Chance </a:t>
            </a:r>
            <a:endParaRPr lang="de-DE" altLang="de-DE" sz="2200" i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>
              <a:spcBef>
                <a:spcPts val="600"/>
              </a:spcBef>
              <a:buFont typeface="Arial" charset="0"/>
              <a:buNone/>
            </a:pPr>
            <a:r>
              <a:rPr lang="de-DE" alt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2.3 Unsere pädagogische Haltung, Rolle und Ausrichtung</a:t>
            </a:r>
          </a:p>
        </p:txBody>
      </p:sp>
      <p:sp>
        <p:nvSpPr>
          <p:cNvPr id="9" name="Rechteck 8"/>
          <p:cNvSpPr/>
          <p:nvPr/>
        </p:nvSpPr>
        <p:spPr>
          <a:xfrm>
            <a:off x="467544" y="3635151"/>
            <a:ext cx="8352928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de-DE" altLang="de-DE" sz="2200" b="1" dirty="0" smtClean="0">
                <a:solidFill>
                  <a:srgbClr val="0070C0"/>
                </a:solidFill>
                <a:latin typeface="Arial Narrow" pitchFamily="34" charset="0"/>
              </a:rPr>
              <a:t>2 Orientierungen und Prinzipien unseres Handelns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b="1" dirty="0" smtClean="0"/>
              <a:t>4 IFP-Mustergliederung für Kitakonzeptionen</a:t>
            </a:r>
            <a:endParaRPr lang="de-DE" altLang="de-DE" sz="2800" dirty="0" smtClean="0"/>
          </a:p>
        </p:txBody>
      </p:sp>
      <p:sp>
        <p:nvSpPr>
          <p:cNvPr id="19459" name="Inhaltsplatzhalter 2"/>
          <p:cNvSpPr>
            <a:spLocks noGrp="1"/>
          </p:cNvSpPr>
          <p:nvPr>
            <p:ph idx="1"/>
          </p:nvPr>
        </p:nvSpPr>
        <p:spPr>
          <a:xfrm>
            <a:off x="467544" y="1955742"/>
            <a:ext cx="8424168" cy="108012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de-DE" altLang="de-DE" sz="2000" dirty="0" smtClean="0">
                <a:latin typeface="Arial Narrow" pitchFamily="34" charset="0"/>
              </a:rPr>
              <a:t>3.1 </a:t>
            </a:r>
            <a:r>
              <a:rPr lang="de-DE" altLang="de-DE" sz="2000" dirty="0" smtClean="0">
                <a:latin typeface="Arial Narrow" pitchFamily="34" charset="0"/>
              </a:rPr>
              <a:t>Der Übergang in unsere Einrichtung – </a:t>
            </a:r>
            <a:r>
              <a:rPr lang="de-DE" altLang="de-DE" sz="2000" i="1" dirty="0" smtClean="0">
                <a:latin typeface="Arial Narrow" pitchFamily="34" charset="0"/>
              </a:rPr>
              <a:t>Eingewöhnung und Beziehungsaufbau </a:t>
            </a:r>
          </a:p>
          <a:p>
            <a:pPr>
              <a:spcBef>
                <a:spcPts val="300"/>
              </a:spcBef>
              <a:buFont typeface="Arial" charset="0"/>
              <a:buNone/>
            </a:pPr>
            <a:r>
              <a:rPr lang="de-DE" altLang="de-DE" sz="2000" dirty="0" smtClean="0">
                <a:latin typeface="Arial Narrow" pitchFamily="34" charset="0"/>
              </a:rPr>
              <a:t>3.2 Interne Übergänge in unserem Haus für </a:t>
            </a:r>
            <a:r>
              <a:rPr lang="de-DE" altLang="de-DE" sz="2000" dirty="0" smtClean="0">
                <a:latin typeface="Arial Narrow" pitchFamily="34" charset="0"/>
              </a:rPr>
              <a:t>Kinder **</a:t>
            </a:r>
            <a:endParaRPr lang="de-DE" altLang="de-DE" sz="2000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  <a:buFont typeface="Arial" charset="0"/>
              <a:buNone/>
            </a:pPr>
            <a:r>
              <a:rPr lang="de-DE" altLang="de-DE" sz="2000" dirty="0" smtClean="0">
                <a:latin typeface="Arial Narrow" pitchFamily="34" charset="0"/>
              </a:rPr>
              <a:t>3.3 Der Übergang in den Kindergarten</a:t>
            </a:r>
            <a:r>
              <a:rPr lang="de-DE" altLang="de-DE" sz="2000" dirty="0" smtClean="0">
                <a:latin typeface="Arial Narrow" pitchFamily="34" charset="0"/>
              </a:rPr>
              <a:t>/ Hort/ die </a:t>
            </a:r>
            <a:r>
              <a:rPr lang="de-DE" altLang="de-DE" sz="2000" dirty="0" smtClean="0">
                <a:latin typeface="Arial Narrow" pitchFamily="34" charset="0"/>
              </a:rPr>
              <a:t>Schule – </a:t>
            </a:r>
            <a:r>
              <a:rPr lang="de-DE" altLang="de-DE" sz="2000" i="1" dirty="0" smtClean="0">
                <a:latin typeface="Arial Narrow" pitchFamily="34" charset="0"/>
              </a:rPr>
              <a:t>Vorbereitung und Abschied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April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www.ifp.bayern.de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22488" cy="365125"/>
          </a:xfrm>
        </p:spPr>
        <p:txBody>
          <a:bodyPr/>
          <a:lstStyle/>
          <a:p>
            <a:pPr>
              <a:defRPr/>
            </a:pPr>
            <a:fld id="{A72C5B0F-B26B-45F6-9EF4-DDCEC3A76464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467544" y="1268760"/>
            <a:ext cx="835292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71463" indent="-271463">
              <a:buFont typeface="Arial" charset="0"/>
              <a:buNone/>
            </a:pPr>
            <a:r>
              <a:rPr lang="de-DE" altLang="de-DE" sz="2000" b="1" dirty="0" smtClean="0">
                <a:solidFill>
                  <a:srgbClr val="0070C0"/>
                </a:solidFill>
                <a:latin typeface="Arial Narrow" pitchFamily="34" charset="0"/>
              </a:rPr>
              <a:t>3   Übergänge </a:t>
            </a:r>
            <a:r>
              <a:rPr lang="de-DE" altLang="de-DE" sz="2000" b="1" dirty="0" smtClean="0">
                <a:solidFill>
                  <a:srgbClr val="0070C0"/>
                </a:solidFill>
                <a:latin typeface="Arial Narrow" pitchFamily="34" charset="0"/>
              </a:rPr>
              <a:t>des Kindes im Bildungsverlauf – kooperative Gestaltung </a:t>
            </a:r>
            <a:r>
              <a:rPr lang="de-DE" altLang="de-DE" sz="2000" b="1" dirty="0" smtClean="0">
                <a:solidFill>
                  <a:srgbClr val="0070C0"/>
                </a:solidFill>
                <a:latin typeface="Arial Narrow" pitchFamily="34" charset="0"/>
              </a:rPr>
              <a:t> und </a:t>
            </a:r>
            <a:r>
              <a:rPr lang="de-DE" altLang="de-DE" sz="2000" b="1" dirty="0" smtClean="0">
                <a:solidFill>
                  <a:srgbClr val="0070C0"/>
                </a:solidFill>
                <a:latin typeface="Arial Narrow" pitchFamily="34" charset="0"/>
              </a:rPr>
              <a:t>Begleitung </a:t>
            </a:r>
          </a:p>
        </p:txBody>
      </p:sp>
      <p:sp>
        <p:nvSpPr>
          <p:cNvPr id="8" name="Rechteck 7"/>
          <p:cNvSpPr/>
          <p:nvPr/>
        </p:nvSpPr>
        <p:spPr>
          <a:xfrm>
            <a:off x="467544" y="3446998"/>
            <a:ext cx="867645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Arial" charset="0"/>
              <a:buNone/>
            </a:pPr>
            <a:r>
              <a:rPr lang="de-DE" alt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4.1 Differenzierte Lernumgebung </a:t>
            </a:r>
            <a:endParaRPr lang="de-DE" altLang="de-DE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355600" indent="-355600">
              <a:buFont typeface="Arial" charset="0"/>
              <a:buNone/>
            </a:pPr>
            <a:r>
              <a:rPr lang="de-DE" alt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	</a:t>
            </a:r>
            <a:r>
              <a:rPr lang="de-DE" alt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de-DE" altLang="de-DE" sz="2000" i="1" dirty="0" smtClean="0">
                <a:solidFill>
                  <a:srgbClr val="0070C0"/>
                </a:solidFill>
                <a:latin typeface="Arial Narrow" pitchFamily="34" charset="0"/>
              </a:rPr>
              <a:t>Arbeits- </a:t>
            </a:r>
            <a:r>
              <a:rPr lang="de-DE" altLang="de-DE" sz="2000" i="1" dirty="0" smtClean="0">
                <a:solidFill>
                  <a:srgbClr val="0070C0"/>
                </a:solidFill>
                <a:latin typeface="Arial Narrow" pitchFamily="34" charset="0"/>
              </a:rPr>
              <a:t>und Gruppenorganisation </a:t>
            </a:r>
            <a:endParaRPr lang="de-DE" altLang="de-DE" sz="2000" i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marL="355600" indent="-355600">
              <a:buFont typeface="Arial" charset="0"/>
              <a:buNone/>
            </a:pPr>
            <a:r>
              <a:rPr lang="de-DE" altLang="de-DE" sz="2000" i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de-DE" altLang="de-DE" sz="2000" i="1" dirty="0" smtClean="0">
                <a:solidFill>
                  <a:srgbClr val="0070C0"/>
                </a:solidFill>
                <a:latin typeface="Arial Narrow" pitchFamily="34" charset="0"/>
              </a:rPr>
              <a:t>      Raumkonzept </a:t>
            </a:r>
            <a:r>
              <a:rPr lang="de-DE" altLang="de-DE" sz="2000" i="1" dirty="0" smtClean="0">
                <a:solidFill>
                  <a:srgbClr val="0070C0"/>
                </a:solidFill>
                <a:latin typeface="Arial Narrow" pitchFamily="34" charset="0"/>
              </a:rPr>
              <a:t>und </a:t>
            </a:r>
            <a:r>
              <a:rPr lang="de-DE" altLang="de-DE" sz="2000" i="1" dirty="0" smtClean="0">
                <a:solidFill>
                  <a:srgbClr val="0070C0"/>
                </a:solidFill>
                <a:latin typeface="Arial Narrow" pitchFamily="34" charset="0"/>
              </a:rPr>
              <a:t>Materialvielfalt</a:t>
            </a:r>
          </a:p>
          <a:p>
            <a:pPr marL="355600" indent="-355600">
              <a:buFont typeface="Arial" charset="0"/>
              <a:buNone/>
            </a:pPr>
            <a:r>
              <a:rPr lang="de-DE" altLang="de-DE" sz="2000" i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de-DE" altLang="de-DE" sz="2000" i="1" dirty="0" smtClean="0">
                <a:solidFill>
                  <a:srgbClr val="0070C0"/>
                </a:solidFill>
                <a:latin typeface="Arial Narrow" pitchFamily="34" charset="0"/>
              </a:rPr>
              <a:t>      Klare </a:t>
            </a:r>
            <a:r>
              <a:rPr lang="de-DE" altLang="de-DE" sz="2000" i="1" dirty="0" smtClean="0">
                <a:solidFill>
                  <a:srgbClr val="0070C0"/>
                </a:solidFill>
                <a:latin typeface="Arial Narrow" pitchFamily="34" charset="0"/>
              </a:rPr>
              <a:t>und flexible Tages- und Wochenstruktur </a:t>
            </a:r>
          </a:p>
          <a:p>
            <a:pPr marL="355600" indent="-355600">
              <a:spcBef>
                <a:spcPts val="300"/>
              </a:spcBef>
              <a:buFont typeface="Arial" charset="0"/>
              <a:buNone/>
            </a:pPr>
            <a:r>
              <a:rPr lang="de-DE" alt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4.2 Interaktionsqualität mit Kindern </a:t>
            </a:r>
            <a:endParaRPr lang="de-DE" altLang="de-DE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355600" indent="-355600">
              <a:buFont typeface="Arial" charset="0"/>
              <a:buNone/>
            </a:pPr>
            <a:r>
              <a:rPr lang="de-DE" alt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	</a:t>
            </a:r>
            <a:r>
              <a:rPr lang="de-DE" altLang="de-DE" sz="2000" i="1" dirty="0" smtClean="0">
                <a:solidFill>
                  <a:srgbClr val="0070C0"/>
                </a:solidFill>
                <a:latin typeface="Arial Narrow" pitchFamily="34" charset="0"/>
              </a:rPr>
              <a:t>Kinderrecht </a:t>
            </a:r>
            <a:r>
              <a:rPr lang="de-DE" altLang="de-DE" sz="2000" i="1" dirty="0" smtClean="0">
                <a:solidFill>
                  <a:srgbClr val="0070C0"/>
                </a:solidFill>
                <a:latin typeface="Arial Narrow" pitchFamily="34" charset="0"/>
              </a:rPr>
              <a:t>Partizipation – Selbst- und Mitbestimmung der Kinder </a:t>
            </a:r>
            <a:endParaRPr lang="de-DE" altLang="de-DE" sz="2000" i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marL="355600" indent="-355600">
              <a:buFont typeface="Arial" charset="0"/>
              <a:buNone/>
            </a:pPr>
            <a:r>
              <a:rPr lang="de-DE" altLang="de-DE" sz="2000" i="1" dirty="0" smtClean="0">
                <a:solidFill>
                  <a:srgbClr val="0070C0"/>
                </a:solidFill>
                <a:latin typeface="Arial Narrow" pitchFamily="34" charset="0"/>
              </a:rPr>
              <a:t>	Ko-Konstruktion </a:t>
            </a:r>
            <a:r>
              <a:rPr lang="de-DE" altLang="de-DE" sz="2000" i="1" dirty="0" smtClean="0">
                <a:solidFill>
                  <a:srgbClr val="0070C0"/>
                </a:solidFill>
                <a:latin typeface="Arial Narrow" pitchFamily="34" charset="0"/>
              </a:rPr>
              <a:t>– Von- und </a:t>
            </a:r>
            <a:r>
              <a:rPr lang="de-DE" altLang="de-DE" sz="2000" i="1" dirty="0" err="1" smtClean="0">
                <a:solidFill>
                  <a:srgbClr val="0070C0"/>
                </a:solidFill>
                <a:latin typeface="Arial Narrow" pitchFamily="34" charset="0"/>
              </a:rPr>
              <a:t>Miteinanderlernen</a:t>
            </a:r>
            <a:r>
              <a:rPr lang="de-DE" altLang="de-DE" sz="2000" i="1" dirty="0" smtClean="0">
                <a:solidFill>
                  <a:srgbClr val="0070C0"/>
                </a:solidFill>
                <a:latin typeface="Arial Narrow" pitchFamily="34" charset="0"/>
              </a:rPr>
              <a:t> im Dialog </a:t>
            </a:r>
          </a:p>
          <a:p>
            <a:pPr marL="355600" indent="-355600">
              <a:spcBef>
                <a:spcPts val="300"/>
              </a:spcBef>
              <a:buFont typeface="Arial" charset="0"/>
              <a:buNone/>
            </a:pPr>
            <a:r>
              <a:rPr lang="de-DE" alt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4.3 Hausaufgabenbegleitung im Hort ** </a:t>
            </a:r>
          </a:p>
          <a:p>
            <a:pPr marL="355600" indent="-355600">
              <a:spcBef>
                <a:spcPts val="600"/>
              </a:spcBef>
              <a:buFont typeface="Arial" charset="0"/>
              <a:buNone/>
            </a:pPr>
            <a:r>
              <a:rPr lang="de-DE" alt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4.4 Bildungs- </a:t>
            </a:r>
            <a:r>
              <a:rPr lang="de-DE" alt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u. </a:t>
            </a:r>
            <a:r>
              <a:rPr lang="de-DE" alt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Entwicklungsdokumentation für jedes Kind – </a:t>
            </a:r>
            <a:r>
              <a:rPr lang="de-DE" altLang="de-DE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transparente Bildungspraxis</a:t>
            </a:r>
          </a:p>
        </p:txBody>
      </p:sp>
      <p:sp>
        <p:nvSpPr>
          <p:cNvPr id="9" name="Rechteck 8"/>
          <p:cNvSpPr/>
          <p:nvPr/>
        </p:nvSpPr>
        <p:spPr>
          <a:xfrm>
            <a:off x="467544" y="3067799"/>
            <a:ext cx="835292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de-DE" altLang="de-DE" sz="2000" b="1" dirty="0" smtClean="0">
                <a:solidFill>
                  <a:srgbClr val="0070C0"/>
                </a:solidFill>
                <a:latin typeface="Arial Narrow" pitchFamily="34" charset="0"/>
              </a:rPr>
              <a:t>4 </a:t>
            </a:r>
            <a:r>
              <a:rPr lang="de-DE" altLang="de-DE" sz="2000" b="1" dirty="0" smtClean="0">
                <a:solidFill>
                  <a:srgbClr val="0070C0"/>
                </a:solidFill>
                <a:latin typeface="Arial Narrow" pitchFamily="34" charset="0"/>
              </a:rPr>
              <a:t> Pädagogik </a:t>
            </a:r>
            <a:r>
              <a:rPr lang="de-DE" altLang="de-DE" sz="2000" b="1" dirty="0" smtClean="0">
                <a:solidFill>
                  <a:srgbClr val="0070C0"/>
                </a:solidFill>
                <a:latin typeface="Arial Narrow" pitchFamily="34" charset="0"/>
              </a:rPr>
              <a:t>der Vielfalt – Organisation und Moderation von Bildungsprozessen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b="1" dirty="0" smtClean="0"/>
              <a:t>4 IFP-Mustergliederung</a:t>
            </a:r>
            <a:r>
              <a:rPr lang="de-DE" altLang="de-DE" sz="2800" dirty="0" smtClean="0"/>
              <a:t> </a:t>
            </a:r>
            <a:r>
              <a:rPr lang="de-DE" altLang="de-DE" sz="2800" dirty="0" smtClean="0"/>
              <a:t>für </a:t>
            </a:r>
            <a:r>
              <a:rPr lang="de-DE" altLang="de-DE" sz="2800" dirty="0" smtClean="0"/>
              <a:t>Kitakonzeptionen</a:t>
            </a:r>
            <a:endParaRPr lang="de-DE" altLang="de-DE" sz="2800" dirty="0" smtClean="0"/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>
          <a:xfrm>
            <a:off x="518864" y="2204864"/>
            <a:ext cx="8229600" cy="4176464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de-DE" altLang="de-DE" sz="2000" dirty="0" smtClean="0">
                <a:latin typeface="Arial Narrow" pitchFamily="34" charset="0"/>
              </a:rPr>
              <a:t>5.1 </a:t>
            </a:r>
            <a:r>
              <a:rPr lang="de-DE" altLang="de-DE" sz="2000" dirty="0" smtClean="0">
                <a:latin typeface="Arial Narrow" pitchFamily="34" charset="0"/>
              </a:rPr>
              <a:t>Angebotsvielfalt – vernetztes Lernen in Alltagssituationen und Projekten im Fokus </a:t>
            </a:r>
          </a:p>
          <a:p>
            <a:pPr>
              <a:spcBef>
                <a:spcPts val="600"/>
              </a:spcBef>
              <a:buFont typeface="Arial" charset="0"/>
              <a:buNone/>
            </a:pPr>
            <a:r>
              <a:rPr lang="de-DE" altLang="de-DE" sz="2000" dirty="0" smtClean="0">
                <a:latin typeface="Arial Narrow" pitchFamily="34" charset="0"/>
              </a:rPr>
              <a:t>5.2 Vernetzte Umsetzung der Bildungs- und Erziehungsbereiche </a:t>
            </a:r>
          </a:p>
          <a:p>
            <a:pPr marL="439738" lvl="1" indent="17463">
              <a:buFont typeface="Arial" charset="0"/>
              <a:buNone/>
            </a:pPr>
            <a:r>
              <a:rPr lang="de-DE" altLang="de-DE" sz="1800" i="1" dirty="0" smtClean="0">
                <a:solidFill>
                  <a:srgbClr val="0070C0"/>
                </a:solidFill>
                <a:latin typeface="Arial Narrow" pitchFamily="34" charset="0"/>
              </a:rPr>
              <a:t>Werteorientierung und Religiosität </a:t>
            </a:r>
          </a:p>
          <a:p>
            <a:pPr marL="439738" lvl="1" indent="17463">
              <a:buFont typeface="Arial" charset="0"/>
              <a:buNone/>
            </a:pPr>
            <a:r>
              <a:rPr lang="de-DE" altLang="de-DE" sz="1800" i="1" dirty="0" smtClean="0">
                <a:solidFill>
                  <a:srgbClr val="0070C0"/>
                </a:solidFill>
                <a:latin typeface="Arial Narrow" pitchFamily="34" charset="0"/>
              </a:rPr>
              <a:t>Emotionalität, soziale Beziehungen und Konflikte </a:t>
            </a:r>
          </a:p>
          <a:p>
            <a:pPr marL="439738" lvl="1" indent="17463">
              <a:buFont typeface="Arial" charset="0"/>
              <a:buNone/>
            </a:pPr>
            <a:r>
              <a:rPr lang="de-DE" altLang="de-DE" sz="1800" i="1" dirty="0" smtClean="0">
                <a:solidFill>
                  <a:srgbClr val="0070C0"/>
                </a:solidFill>
                <a:latin typeface="Arial Narrow" pitchFamily="34" charset="0"/>
              </a:rPr>
              <a:t>Sprache und </a:t>
            </a:r>
            <a:r>
              <a:rPr lang="de-DE" altLang="de-DE" sz="1800" i="1" dirty="0" err="1" smtClean="0">
                <a:solidFill>
                  <a:srgbClr val="0070C0"/>
                </a:solidFill>
                <a:latin typeface="Arial Narrow" pitchFamily="34" charset="0"/>
              </a:rPr>
              <a:t>Literacy</a:t>
            </a:r>
            <a:r>
              <a:rPr lang="de-DE" altLang="de-DE" sz="1800" i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</a:p>
          <a:p>
            <a:pPr marL="439738" lvl="1" indent="17463">
              <a:buFont typeface="Arial" charset="0"/>
              <a:buNone/>
            </a:pPr>
            <a:r>
              <a:rPr lang="de-DE" altLang="de-DE" sz="1800" i="1" dirty="0" smtClean="0">
                <a:solidFill>
                  <a:srgbClr val="0070C0"/>
                </a:solidFill>
                <a:latin typeface="Arial Narrow" pitchFamily="34" charset="0"/>
              </a:rPr>
              <a:t>Digitale Medien </a:t>
            </a:r>
            <a:endParaRPr lang="de-DE" altLang="de-DE" sz="1800" i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marL="439738" lvl="1" indent="17463">
              <a:buFont typeface="Arial" charset="0"/>
              <a:buNone/>
            </a:pPr>
            <a:r>
              <a:rPr lang="de-DE" altLang="de-DE" sz="1800" i="1" dirty="0" smtClean="0">
                <a:solidFill>
                  <a:srgbClr val="0070C0"/>
                </a:solidFill>
                <a:latin typeface="Arial Narrow" pitchFamily="34" charset="0"/>
              </a:rPr>
              <a:t>Mathematik</a:t>
            </a:r>
            <a:r>
              <a:rPr lang="de-DE" altLang="de-DE" sz="1800" i="1" dirty="0" smtClean="0">
                <a:solidFill>
                  <a:srgbClr val="0070C0"/>
                </a:solidFill>
                <a:latin typeface="Arial Narrow" pitchFamily="34" charset="0"/>
              </a:rPr>
              <a:t>, Informatik Naturwissenschaften und Technik (MINT)</a:t>
            </a:r>
          </a:p>
          <a:p>
            <a:pPr marL="439738" lvl="1" indent="17463">
              <a:buFont typeface="Arial" charset="0"/>
              <a:buNone/>
            </a:pPr>
            <a:r>
              <a:rPr lang="de-DE" altLang="de-DE" sz="1800" i="1" dirty="0" smtClean="0">
                <a:solidFill>
                  <a:srgbClr val="0070C0"/>
                </a:solidFill>
                <a:latin typeface="Arial Narrow" pitchFamily="34" charset="0"/>
              </a:rPr>
              <a:t>Umwelt </a:t>
            </a:r>
            <a:r>
              <a:rPr lang="de-DE" altLang="de-DE" sz="1800" i="1" dirty="0" smtClean="0">
                <a:solidFill>
                  <a:srgbClr val="0070C0"/>
                </a:solidFill>
                <a:latin typeface="Arial Narrow" pitchFamily="34" charset="0"/>
              </a:rPr>
              <a:t>– Bildung für nachhaltige Entwicklung (BNE) </a:t>
            </a:r>
          </a:p>
          <a:p>
            <a:pPr marL="439738" lvl="1" indent="17463">
              <a:buFont typeface="Arial" charset="0"/>
              <a:buNone/>
            </a:pPr>
            <a:r>
              <a:rPr lang="de-DE" altLang="de-DE" sz="1800" i="1" dirty="0" smtClean="0">
                <a:solidFill>
                  <a:srgbClr val="0070C0"/>
                </a:solidFill>
                <a:latin typeface="Arial Narrow" pitchFamily="34" charset="0"/>
              </a:rPr>
              <a:t>Musik, Ästhetik, Kunst und Kultur </a:t>
            </a:r>
          </a:p>
          <a:p>
            <a:pPr marL="439738" lvl="1" indent="17463">
              <a:buFont typeface="Arial" charset="0"/>
              <a:buNone/>
            </a:pPr>
            <a:r>
              <a:rPr lang="de-DE" altLang="de-DE" sz="1800" i="1" dirty="0" smtClean="0">
                <a:solidFill>
                  <a:srgbClr val="0070C0"/>
                </a:solidFill>
                <a:latin typeface="Arial Narrow" pitchFamily="34" charset="0"/>
              </a:rPr>
              <a:t>Gesundheit, Bewegung, Ernährung, </a:t>
            </a:r>
          </a:p>
          <a:p>
            <a:pPr marL="439738" lvl="1" indent="17463">
              <a:buFont typeface="Arial" charset="0"/>
              <a:buNone/>
            </a:pPr>
            <a:r>
              <a:rPr lang="de-DE" altLang="de-DE" sz="1800" i="1" dirty="0" smtClean="0">
                <a:solidFill>
                  <a:srgbClr val="0070C0"/>
                </a:solidFill>
                <a:latin typeface="Arial Narrow" pitchFamily="34" charset="0"/>
              </a:rPr>
              <a:t>Entspannung und Sexualität </a:t>
            </a:r>
          </a:p>
          <a:p>
            <a:pPr marL="439738" lvl="1" indent="17463">
              <a:buFont typeface="Arial" charset="0"/>
              <a:buNone/>
            </a:pPr>
            <a:r>
              <a:rPr lang="de-DE" altLang="de-DE" sz="1800" i="1" dirty="0" smtClean="0">
                <a:solidFill>
                  <a:srgbClr val="0070C0"/>
                </a:solidFill>
                <a:latin typeface="Arial Narrow" pitchFamily="34" charset="0"/>
              </a:rPr>
              <a:t>Lebenspraxis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April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www.ifp.bayern.de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46D10-73DE-412F-861A-E77D6BC45795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39552" y="1340768"/>
            <a:ext cx="828092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55600" indent="-355600">
              <a:buFont typeface="Arial" charset="0"/>
              <a:buNone/>
            </a:pPr>
            <a:r>
              <a:rPr lang="de-DE" altLang="de-DE" sz="2400" b="1" dirty="0" smtClean="0">
                <a:solidFill>
                  <a:srgbClr val="0070C0"/>
                </a:solidFill>
                <a:latin typeface="Arial Narrow" pitchFamily="34" charset="0"/>
              </a:rPr>
              <a:t>5 </a:t>
            </a:r>
            <a:r>
              <a:rPr lang="de-DE" altLang="de-DE" sz="2400" b="1" dirty="0" smtClean="0">
                <a:solidFill>
                  <a:srgbClr val="0070C0"/>
                </a:solidFill>
                <a:latin typeface="Arial Narrow" pitchFamily="34" charset="0"/>
              </a:rPr>
              <a:t>  Kompetenzstärkung </a:t>
            </a:r>
            <a:r>
              <a:rPr lang="de-DE" altLang="de-DE" sz="2400" b="1" dirty="0" smtClean="0">
                <a:solidFill>
                  <a:srgbClr val="0070C0"/>
                </a:solidFill>
                <a:latin typeface="Arial Narrow" pitchFamily="34" charset="0"/>
              </a:rPr>
              <a:t>der Kinder im Rahmen der Bildungs- und Erziehungsbereiche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b="1" dirty="0" smtClean="0"/>
              <a:t>4 IFP-Mustergliederung</a:t>
            </a:r>
            <a:r>
              <a:rPr lang="de-DE" altLang="de-DE" sz="2800" dirty="0" smtClean="0"/>
              <a:t> </a:t>
            </a:r>
            <a:r>
              <a:rPr lang="de-DE" altLang="de-DE" sz="2800" dirty="0" smtClean="0"/>
              <a:t>für </a:t>
            </a:r>
            <a:r>
              <a:rPr lang="de-DE" altLang="de-DE" sz="2800" dirty="0" smtClean="0"/>
              <a:t>Kitakonzeptionen</a:t>
            </a:r>
            <a:endParaRPr lang="de-DE" altLang="de-DE" sz="2800" dirty="0" smtClean="0"/>
          </a:p>
        </p:txBody>
      </p:sp>
      <p:sp>
        <p:nvSpPr>
          <p:cNvPr id="22531" name="Inhaltsplatzhalter 2"/>
          <p:cNvSpPr>
            <a:spLocks noGrp="1"/>
          </p:cNvSpPr>
          <p:nvPr>
            <p:ph idx="1"/>
          </p:nvPr>
        </p:nvSpPr>
        <p:spPr>
          <a:xfrm>
            <a:off x="518864" y="2060848"/>
            <a:ext cx="8229600" cy="3096344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de-DE" altLang="de-DE" sz="2000" dirty="0" smtClean="0">
                <a:latin typeface="Arial Narrow" pitchFamily="34" charset="0"/>
              </a:rPr>
              <a:t>6.1 Bildungs- und Erziehungspartnerschaft mit den Eltern </a:t>
            </a:r>
            <a:endParaRPr lang="de-DE" altLang="de-DE" sz="2000" dirty="0" smtClean="0">
              <a:latin typeface="Arial Narrow" pitchFamily="34" charset="0"/>
            </a:endParaRPr>
          </a:p>
          <a:p>
            <a:pPr lvl="1">
              <a:spcBef>
                <a:spcPts val="200"/>
              </a:spcBef>
              <a:buFont typeface="Arial" charset="0"/>
              <a:buNone/>
            </a:pPr>
            <a:r>
              <a:rPr lang="de-DE" altLang="de-DE" i="1" dirty="0" smtClean="0">
                <a:solidFill>
                  <a:srgbClr val="0070C0"/>
                </a:solidFill>
                <a:latin typeface="Arial Narrow" pitchFamily="34" charset="0"/>
              </a:rPr>
              <a:t>Eltern als </a:t>
            </a:r>
            <a:r>
              <a:rPr lang="de-DE" altLang="de-DE" i="1" dirty="0" err="1" smtClean="0">
                <a:solidFill>
                  <a:srgbClr val="0070C0"/>
                </a:solidFill>
                <a:latin typeface="Arial Narrow" pitchFamily="34" charset="0"/>
              </a:rPr>
              <a:t>Mitgestalter</a:t>
            </a:r>
            <a:r>
              <a:rPr lang="de-DE" altLang="de-DE" i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</a:p>
          <a:p>
            <a:pPr lvl="1">
              <a:spcBef>
                <a:spcPts val="200"/>
              </a:spcBef>
              <a:buFont typeface="Arial" charset="0"/>
              <a:buNone/>
            </a:pPr>
            <a:r>
              <a:rPr lang="de-DE" altLang="de-DE" i="1" dirty="0" smtClean="0">
                <a:solidFill>
                  <a:srgbClr val="0070C0"/>
                </a:solidFill>
                <a:latin typeface="Arial Narrow" pitchFamily="34" charset="0"/>
              </a:rPr>
              <a:t>Differenziertes Angebot für Eltern und Familien </a:t>
            </a:r>
          </a:p>
          <a:p>
            <a:pPr>
              <a:buFont typeface="Arial" charset="0"/>
              <a:buNone/>
            </a:pPr>
            <a:r>
              <a:rPr lang="de-DE" altLang="de-DE" sz="2000" dirty="0" smtClean="0">
                <a:latin typeface="Arial Narrow" pitchFamily="34" charset="0"/>
              </a:rPr>
              <a:t>6.2 Partnerschaften mit außerfamiliären Bildungsorten </a:t>
            </a:r>
          </a:p>
          <a:p>
            <a:pPr lvl="1">
              <a:spcBef>
                <a:spcPts val="200"/>
              </a:spcBef>
              <a:buFont typeface="Arial" charset="0"/>
              <a:buNone/>
            </a:pPr>
            <a:r>
              <a:rPr lang="de-DE" altLang="de-DE" i="1" dirty="0" smtClean="0">
                <a:solidFill>
                  <a:srgbClr val="0070C0"/>
                </a:solidFill>
                <a:latin typeface="Arial Narrow" pitchFamily="34" charset="0"/>
              </a:rPr>
              <a:t>Multiprofessionelles Zusammenwirken mit psychosozialen Fachdiensten </a:t>
            </a:r>
          </a:p>
          <a:p>
            <a:pPr lvl="1">
              <a:spcBef>
                <a:spcPts val="200"/>
              </a:spcBef>
              <a:buFont typeface="Arial" charset="0"/>
              <a:buNone/>
            </a:pPr>
            <a:r>
              <a:rPr lang="de-DE" altLang="de-DE" i="1" dirty="0" smtClean="0">
                <a:solidFill>
                  <a:srgbClr val="0070C0"/>
                </a:solidFill>
                <a:latin typeface="Arial Narrow" pitchFamily="34" charset="0"/>
              </a:rPr>
              <a:t>Kooperationen mit Kindertagespflege, anderen Kitas und Schulen</a:t>
            </a:r>
          </a:p>
          <a:p>
            <a:pPr lvl="1">
              <a:spcBef>
                <a:spcPts val="200"/>
              </a:spcBef>
              <a:buFont typeface="Arial" charset="0"/>
              <a:buNone/>
            </a:pPr>
            <a:r>
              <a:rPr lang="de-DE" altLang="de-DE" i="1" dirty="0" smtClean="0">
                <a:solidFill>
                  <a:srgbClr val="0070C0"/>
                </a:solidFill>
                <a:latin typeface="Arial Narrow" pitchFamily="34" charset="0"/>
              </a:rPr>
              <a:t>Öffnung nach außen – unsere weiteren Netzwerkpartner im Gemeinwesen </a:t>
            </a:r>
          </a:p>
          <a:p>
            <a:pPr lvl="1">
              <a:spcBef>
                <a:spcPts val="200"/>
              </a:spcBef>
              <a:buFont typeface="Arial" charset="0"/>
              <a:buNone/>
            </a:pPr>
            <a:r>
              <a:rPr lang="de-DE" altLang="de-DE" i="1" dirty="0" smtClean="0">
                <a:solidFill>
                  <a:srgbClr val="0070C0"/>
                </a:solidFill>
                <a:latin typeface="Arial Narrow" pitchFamily="34" charset="0"/>
              </a:rPr>
              <a:t>Unser spezifisches Netzwerk als Kinder- und Familienzentrum ** </a:t>
            </a:r>
          </a:p>
          <a:p>
            <a:pPr>
              <a:buFont typeface="Arial" charset="0"/>
              <a:buNone/>
            </a:pPr>
            <a:r>
              <a:rPr lang="de-DE" altLang="de-DE" sz="2000" dirty="0" smtClean="0">
                <a:latin typeface="Arial Narrow" pitchFamily="34" charset="0"/>
              </a:rPr>
              <a:t>6.3 Soziale Netzwerkarbeit bei Kindeswohlgefährdungen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April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www.ifp.bayern.de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EFBE2-83D3-4F34-BE0F-AACA25F57F39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467544" y="1270501"/>
            <a:ext cx="828092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71463" indent="-271463">
              <a:buFont typeface="Arial" charset="0"/>
              <a:buNone/>
            </a:pPr>
            <a:r>
              <a:rPr lang="de-DE" altLang="de-DE" sz="2200" b="1" dirty="0" smtClean="0">
                <a:solidFill>
                  <a:srgbClr val="0070C0"/>
                </a:solidFill>
                <a:latin typeface="Arial Narrow" pitchFamily="34" charset="0"/>
              </a:rPr>
              <a:t>6 </a:t>
            </a:r>
            <a:r>
              <a:rPr lang="de-DE" altLang="de-DE" sz="2200" b="1" dirty="0" smtClean="0">
                <a:solidFill>
                  <a:srgbClr val="0070C0"/>
                </a:solidFill>
                <a:latin typeface="Arial Narrow" pitchFamily="34" charset="0"/>
              </a:rPr>
              <a:t> Kooperation </a:t>
            </a:r>
            <a:r>
              <a:rPr lang="de-DE" altLang="de-DE" sz="2200" b="1" dirty="0" smtClean="0">
                <a:solidFill>
                  <a:srgbClr val="0070C0"/>
                </a:solidFill>
                <a:latin typeface="Arial Narrow" pitchFamily="34" charset="0"/>
              </a:rPr>
              <a:t>und Vernetzung – Anschlussfähigkeit und </a:t>
            </a:r>
            <a:r>
              <a:rPr lang="de-DE" altLang="de-DE" sz="2200" b="1" dirty="0" smtClean="0">
                <a:solidFill>
                  <a:srgbClr val="0070C0"/>
                </a:solidFill>
                <a:latin typeface="Arial Narrow" pitchFamily="34" charset="0"/>
              </a:rPr>
              <a:t>Bildungs-</a:t>
            </a:r>
            <a:r>
              <a:rPr lang="de-DE" altLang="de-DE" sz="2200" b="1" dirty="0" err="1" smtClean="0">
                <a:solidFill>
                  <a:srgbClr val="0070C0"/>
                </a:solidFill>
                <a:latin typeface="Arial Narrow" pitchFamily="34" charset="0"/>
              </a:rPr>
              <a:t>partner</a:t>
            </a:r>
            <a:r>
              <a:rPr lang="de-DE" altLang="de-DE" sz="22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de-DE" altLang="de-DE" sz="2200" b="1" dirty="0" smtClean="0">
                <a:solidFill>
                  <a:srgbClr val="0070C0"/>
                </a:solidFill>
                <a:latin typeface="Arial Narrow" pitchFamily="34" charset="0"/>
              </a:rPr>
              <a:t>unserer Einrichtung </a:t>
            </a:r>
          </a:p>
        </p:txBody>
      </p:sp>
      <p:sp>
        <p:nvSpPr>
          <p:cNvPr id="8" name="Rechteck 7"/>
          <p:cNvSpPr/>
          <p:nvPr/>
        </p:nvSpPr>
        <p:spPr>
          <a:xfrm>
            <a:off x="539552" y="5631051"/>
            <a:ext cx="8136904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de-DE" alt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7.1 </a:t>
            </a:r>
            <a:r>
              <a:rPr lang="de-DE" alt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Unsere Maßnahmen zur Qualitätsentwicklung </a:t>
            </a:r>
          </a:p>
          <a:p>
            <a:pPr>
              <a:spcBef>
                <a:spcPts val="300"/>
              </a:spcBef>
              <a:buFont typeface="Arial" charset="0"/>
              <a:buNone/>
            </a:pPr>
            <a:r>
              <a:rPr lang="de-DE" alt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7.2 Weiterentwicklung unserer Einrichtung – geplante Veränderungen</a:t>
            </a:r>
          </a:p>
        </p:txBody>
      </p:sp>
      <p:sp>
        <p:nvSpPr>
          <p:cNvPr id="9" name="Rechteck 8"/>
          <p:cNvSpPr/>
          <p:nvPr/>
        </p:nvSpPr>
        <p:spPr>
          <a:xfrm>
            <a:off x="539552" y="5229200"/>
            <a:ext cx="8136904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de-DE" altLang="de-DE" sz="2200" b="1" dirty="0" smtClean="0">
                <a:solidFill>
                  <a:srgbClr val="0070C0"/>
                </a:solidFill>
                <a:latin typeface="Arial Narrow" pitchFamily="34" charset="0"/>
              </a:rPr>
              <a:t>7 Unser Selbstverständnis als lernende Organisation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 smtClean="0"/>
              <a:t>4 Inhaltliche Empfehlungen </a:t>
            </a:r>
            <a:r>
              <a:rPr lang="de-DE" sz="2600" dirty="0" smtClean="0"/>
              <a:t>zu Kitakonzeptionen </a:t>
            </a:r>
            <a:r>
              <a:rPr lang="de-DE" sz="2600" dirty="0" smtClean="0"/>
              <a:t>(Modul B)</a:t>
            </a:r>
            <a:br>
              <a:rPr lang="de-DE" sz="2600" dirty="0" smtClean="0"/>
            </a:br>
            <a:r>
              <a:rPr lang="de-DE" sz="2400" b="0" dirty="0" smtClean="0"/>
              <a:t>Mustergliederung als Grundlage </a:t>
            </a:r>
            <a:endParaRPr lang="de-DE" sz="2400" b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April 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www.ifp.bayern.de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9106B-327E-4C7B-A5BC-2DE8645433BF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graphicFrame>
        <p:nvGraphicFramePr>
          <p:cNvPr id="6" name="Inhaltsplatzhalter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4993357"/>
              </p:ext>
            </p:extLst>
          </p:nvPr>
        </p:nvGraphicFramePr>
        <p:xfrm>
          <a:off x="539552" y="1340768"/>
          <a:ext cx="8208912" cy="409344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838596"/>
                <a:gridCol w="5370316"/>
              </a:tblGrid>
              <a:tr h="576063"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e-DE" sz="100" b="1" dirty="0" smtClean="0"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200" b="1" dirty="0" smtClean="0"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STRUKTUR der Empfehlungen –</a:t>
                      </a:r>
                      <a:r>
                        <a:rPr lang="de-DE" sz="2200" b="1" baseline="0" dirty="0" smtClean="0"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2200" b="0" dirty="0" smtClean="0"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zu </a:t>
                      </a:r>
                      <a:r>
                        <a:rPr lang="de-DE" sz="2200" b="0" dirty="0"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jedem Punkt der Mustergliederung</a:t>
                      </a:r>
                      <a:endParaRPr lang="de-DE" sz="2200" b="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23026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Rechtsgrundlagen</a:t>
                      </a:r>
                      <a:endParaRPr lang="de-DE" sz="18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Einschlägige Regelungen (Inhaltsvorgaben) im Volltext</a:t>
                      </a:r>
                      <a:endParaRPr lang="de-DE" sz="18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800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UN-KRK, UN-BRK </a:t>
                      </a:r>
                      <a:endParaRPr lang="de-DE" sz="18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800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SGB VIII</a:t>
                      </a:r>
                      <a:endParaRPr lang="de-DE" sz="18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800" dirty="0" err="1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BayKiBiG</a:t>
                      </a:r>
                      <a:r>
                        <a:rPr lang="de-DE" sz="1800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de-DE" sz="1800" dirty="0" err="1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AVBayKiBiG</a:t>
                      </a:r>
                      <a:endParaRPr lang="de-DE" sz="18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516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Curriculare Grundlagen</a:t>
                      </a:r>
                      <a:endParaRPr lang="de-DE" sz="18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800" dirty="0" err="1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BayBL</a:t>
                      </a:r>
                      <a:r>
                        <a:rPr lang="de-DE" sz="1800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(Kapitel-Angabe </a:t>
                      </a:r>
                      <a:r>
                        <a:rPr lang="de-DE" sz="1800" u="sng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und</a:t>
                      </a:r>
                      <a:r>
                        <a:rPr lang="de-DE" sz="1800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Kernaussagen)</a:t>
                      </a:r>
                      <a:endParaRPr lang="de-DE" sz="18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800" dirty="0" err="1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BayBEP</a:t>
                      </a:r>
                      <a:r>
                        <a:rPr lang="de-DE" sz="1800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(Kapitel-Angabe, teils Schlüsselsätze)</a:t>
                      </a:r>
                      <a:endParaRPr lang="de-DE" sz="18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800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U3-Handreichung zum </a:t>
                      </a:r>
                      <a:r>
                        <a:rPr lang="de-DE" sz="1800" dirty="0" err="1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BayBEP</a:t>
                      </a:r>
                      <a:r>
                        <a:rPr lang="de-DE" sz="1800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(nur Kapitel-Angabe)</a:t>
                      </a:r>
                      <a:endParaRPr lang="de-DE" sz="18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88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Reflexionsfragen zur Umsetzung</a:t>
                      </a:r>
                      <a:endParaRPr lang="de-DE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800" b="1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formuliert</a:t>
                      </a:r>
                      <a:r>
                        <a:rPr lang="de-DE" sz="1800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im Sinne der rechtlich-curricularen Grundlagen </a:t>
                      </a:r>
                      <a:endParaRPr lang="de-DE" sz="18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800" b="1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gerichtet</a:t>
                      </a:r>
                      <a:r>
                        <a:rPr lang="de-DE" sz="1800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auf gute pädagogische Praxis </a:t>
                      </a:r>
                      <a:endParaRPr lang="de-DE" sz="18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46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Evtl. Evaluationsinstrumente und Literaturempfehlungen</a:t>
                      </a:r>
                      <a:endParaRPr lang="de-DE" sz="18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z.B. Index für Inklusion, </a:t>
                      </a:r>
                      <a:r>
                        <a:rPr lang="de-DE" sz="1800" dirty="0" err="1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Selbsteinschätzbogen</a:t>
                      </a:r>
                      <a:r>
                        <a:rPr lang="de-DE" sz="1800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800" dirty="0" err="1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LiSKit</a:t>
                      </a:r>
                      <a:endParaRPr lang="de-DE" sz="18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hteck 6"/>
          <p:cNvSpPr/>
          <p:nvPr/>
        </p:nvSpPr>
        <p:spPr>
          <a:xfrm>
            <a:off x="539552" y="5517232"/>
            <a:ext cx="8280920" cy="769441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Reflexionsfragen im Fokus </a:t>
            </a:r>
          </a:p>
          <a:p>
            <a:pPr algn="ctr"/>
            <a:r>
              <a:rPr lang="de-DE" sz="2000" dirty="0" smtClean="0">
                <a:latin typeface="Arial Narrow" pitchFamily="34" charset="0"/>
              </a:rPr>
              <a:t>regen zum Nachdenken an – bieten Freiraum und Lösungsvielfalt in ihrer Beantwortung</a:t>
            </a:r>
            <a:endParaRPr lang="de-DE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Inhalt</a:t>
            </a:r>
          </a:p>
        </p:txBody>
      </p:sp>
      <p:sp>
        <p:nvSpPr>
          <p:cNvPr id="5123" name="Inhaltsplatzhalt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967882"/>
          </a:xfrm>
        </p:spPr>
        <p:txBody>
          <a:bodyPr/>
          <a:lstStyle/>
          <a:p>
            <a:pPr marL="514350" indent="-514350">
              <a:spcBef>
                <a:spcPts val="1800"/>
              </a:spcBef>
              <a:buNone/>
            </a:pPr>
            <a:r>
              <a:rPr lang="de-DE" altLang="de-DE" sz="2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Vorstellung des 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de-DE" altLang="de-DE" sz="2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Orientierungsrahmens </a:t>
            </a:r>
            <a:r>
              <a:rPr lang="de-DE" altLang="de-DE" sz="2800" b="1" i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Konzeptionsentwicklung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Konzeptionsentwicklung im Wandel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Entstehung, Ziel und Zielgruppen des Orientierungsrahmens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Modularer Aufbau des Orientierungsrahmens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IFP-Mustergliederung und inhaltliche Empfehlungen für Kitakonzeptionen (Modul B)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Prozess der Weiterentwicklung von Konzeptionen (Modul A)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Bedeutung des Orientierungsrahmens für Kita, Fachberatung und Aufsicht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de-DE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Wo zu finden?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13DA5-3859-4A54-B21A-F46CDAFBC341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April 2018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www.ifp.bayern.de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054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 smtClean="0"/>
              <a:t>4 Inhaltliche Empfehlungen zu </a:t>
            </a:r>
            <a:r>
              <a:rPr lang="de-DE" sz="2600" dirty="0" smtClean="0"/>
              <a:t>Kitakonzeptionen </a:t>
            </a:r>
            <a:r>
              <a:rPr lang="de-DE" sz="2600" dirty="0" smtClean="0"/>
              <a:t>(Modul B)</a:t>
            </a:r>
            <a:br>
              <a:rPr lang="de-DE" sz="2600" dirty="0" smtClean="0"/>
            </a:br>
            <a:r>
              <a:rPr lang="de-DE" sz="2400" b="0" dirty="0" smtClean="0"/>
              <a:t>Mustergliederung als Grundlage 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April 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www.ifp.bayern.de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9106B-327E-4C7B-A5BC-2DE8645433BF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graphicFrame>
        <p:nvGraphicFramePr>
          <p:cNvPr id="6" name="Inhaltsplatzhalter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49103934"/>
              </p:ext>
            </p:extLst>
          </p:nvPr>
        </p:nvGraphicFramePr>
        <p:xfrm>
          <a:off x="539552" y="1700808"/>
          <a:ext cx="8136904" cy="446449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136904"/>
              </a:tblGrid>
              <a:tr h="47102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2400" b="1" dirty="0"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EINSATZ der </a:t>
                      </a:r>
                      <a:r>
                        <a:rPr lang="de-DE" sz="2400" b="1" dirty="0" smtClean="0"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Empfehlungen </a:t>
                      </a:r>
                      <a:r>
                        <a:rPr lang="de-DE" sz="2400" b="1" dirty="0"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– als Nachschlagewerk </a:t>
                      </a:r>
                      <a:endParaRPr lang="de-DE" sz="24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23C"/>
                    </a:solidFill>
                  </a:tcPr>
                </a:tc>
              </a:tr>
              <a:tr h="399347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400" b="1" dirty="0" smtClean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Bei</a:t>
                      </a:r>
                      <a:r>
                        <a:rPr lang="de-DE" sz="2400" b="1" baseline="0" dirty="0" smtClean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deren</a:t>
                      </a:r>
                      <a:r>
                        <a:rPr lang="de-DE" sz="2400" b="1" dirty="0" smtClean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Praxiseinsatz</a:t>
                      </a:r>
                      <a:r>
                        <a:rPr lang="de-DE" sz="2400" b="1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2400" b="1" dirty="0" smtClean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ist </a:t>
                      </a:r>
                      <a:r>
                        <a:rPr lang="de-DE" sz="2400" b="1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auf </a:t>
                      </a:r>
                      <a:r>
                        <a:rPr lang="de-DE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Leitungsebene</a:t>
                      </a:r>
                      <a:r>
                        <a:rPr lang="de-DE" sz="2400" b="1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zu </a:t>
                      </a:r>
                      <a:r>
                        <a:rPr lang="de-DE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entscheiden</a:t>
                      </a:r>
                      <a:r>
                        <a:rPr lang="de-DE" sz="2000" b="1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, </a:t>
                      </a:r>
                      <a:endParaRPr lang="de-DE" sz="2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Bef>
                          <a:spcPts val="1800"/>
                        </a:spcBef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de-DE" sz="2000" b="1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welche </a:t>
                      </a:r>
                      <a:r>
                        <a:rPr lang="de-DE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Punkte</a:t>
                      </a:r>
                      <a:r>
                        <a:rPr lang="de-DE" sz="2000" b="1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2000" b="0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der</a:t>
                      </a:r>
                      <a:r>
                        <a:rPr lang="de-DE" sz="2000" b="1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Mustergliederung</a:t>
                      </a:r>
                      <a:r>
                        <a:rPr lang="de-DE" sz="2000" b="1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aufgegriffen werden</a:t>
                      </a:r>
                      <a:r>
                        <a:rPr lang="de-DE" sz="2000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, um die zur Diskussion anstehenden Konzeptionsinhalte zu bearbeiten</a:t>
                      </a:r>
                      <a:endParaRPr lang="de-DE" sz="2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de-DE" sz="2000" b="1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welche </a:t>
                      </a:r>
                      <a:r>
                        <a:rPr lang="de-DE" sz="2000" b="0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der</a:t>
                      </a:r>
                      <a:r>
                        <a:rPr lang="de-DE" sz="2000" b="1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darin genannten Reflexionsfragen</a:t>
                      </a:r>
                      <a:r>
                        <a:rPr lang="de-DE" sz="2000" b="1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ausgewählt werden</a:t>
                      </a:r>
                      <a:r>
                        <a:rPr lang="de-DE" sz="2000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, um die bisherige und künftige eigene Praxis zu reflektieren und die gefundenen Antworten in der Konzeption zu verankern</a:t>
                      </a:r>
                      <a:endParaRPr lang="de-DE" sz="2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de-DE" sz="2000" b="1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ob und wie </a:t>
                      </a:r>
                      <a:r>
                        <a:rPr lang="de-DE" sz="2000" b="0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die</a:t>
                      </a:r>
                      <a:r>
                        <a:rPr lang="de-DE" sz="2000" b="1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ausgewählten Reflexionsfragen </a:t>
                      </a:r>
                      <a:r>
                        <a:rPr lang="de-DE" sz="2000" b="0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mit</a:t>
                      </a:r>
                      <a:r>
                        <a:rPr lang="de-DE" sz="2000" b="1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weiteren Methoden </a:t>
                      </a:r>
                      <a:r>
                        <a:rPr lang="de-DE" sz="2000" b="1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aus </a:t>
                      </a:r>
                      <a:r>
                        <a:rPr lang="de-DE" sz="2000" b="0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dem</a:t>
                      </a:r>
                      <a:r>
                        <a:rPr lang="de-DE" sz="2000" b="1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Methodenpool im </a:t>
                      </a:r>
                      <a:r>
                        <a:rPr lang="de-DE" sz="2000" b="1" dirty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Modul C</a:t>
                      </a:r>
                      <a:r>
                        <a:rPr lang="de-DE" sz="2000" b="1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2000" dirty="0" smtClean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(→2.4</a:t>
                      </a:r>
                      <a:r>
                        <a:rPr lang="de-DE" sz="2000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de-DE" sz="2000" b="1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verknüpft</a:t>
                      </a:r>
                      <a:r>
                        <a:rPr lang="de-DE" sz="2000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werden</a:t>
                      </a:r>
                      <a:endParaRPr lang="de-DE" sz="2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de-DE" sz="2000" b="1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ob </a:t>
                      </a:r>
                      <a:r>
                        <a:rPr lang="de-DE" sz="2000" b="0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es</a:t>
                      </a:r>
                      <a:r>
                        <a:rPr lang="de-DE" sz="2000" b="1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weitere Reflexionsfragen </a:t>
                      </a:r>
                      <a:r>
                        <a:rPr lang="de-DE" sz="2000" b="1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braucht, </a:t>
                      </a:r>
                      <a:r>
                        <a:rPr lang="de-DE" sz="2000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bei deren Formulierung das Kapitel zur reflexionsanregenden </a:t>
                      </a:r>
                      <a:r>
                        <a:rPr lang="de-DE" sz="2000" b="1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Fragetechnik im </a:t>
                      </a:r>
                      <a:r>
                        <a:rPr lang="de-DE" sz="2000" b="1" dirty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Modul C</a:t>
                      </a:r>
                      <a:r>
                        <a:rPr lang="de-DE" sz="2000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2000" dirty="0" smtClean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de-DE" sz="2000" dirty="0" smtClean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  <a:sym typeface="Wingdings"/>
                        </a:rPr>
                        <a:t>→</a:t>
                      </a:r>
                      <a:r>
                        <a:rPr lang="de-DE" sz="2000" dirty="0" smtClean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2.3</a:t>
                      </a:r>
                      <a:r>
                        <a:rPr lang="de-DE" sz="2000" dirty="0">
                          <a:solidFill>
                            <a:srgbClr val="4F6228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) unterstützt.</a:t>
                      </a:r>
                      <a:endParaRPr lang="de-DE" sz="20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 smtClean="0"/>
              <a:t>4 Inhaltliche Empfehlungen </a:t>
            </a:r>
            <a:r>
              <a:rPr lang="de-DE" sz="2600" dirty="0" smtClean="0"/>
              <a:t>zu Kitakonzeptionen </a:t>
            </a:r>
            <a:r>
              <a:rPr lang="de-DE" sz="2600" dirty="0" smtClean="0"/>
              <a:t>(Modul B)</a:t>
            </a:r>
            <a:br>
              <a:rPr lang="de-DE" sz="2600" dirty="0" smtClean="0"/>
            </a:br>
            <a:r>
              <a:rPr lang="de-DE" sz="2400" b="0" dirty="0" smtClean="0"/>
              <a:t>Mustergliederung als Grundlage 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April 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www.ifp.bayern.de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9106B-327E-4C7B-A5BC-2DE8645433BF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 l="35139" t="11438" r="33315" b="19096"/>
          <a:stretch>
            <a:fillRect/>
          </a:stretch>
        </p:blipFill>
        <p:spPr bwMode="auto">
          <a:xfrm>
            <a:off x="875713" y="1196752"/>
            <a:ext cx="3491040" cy="4322169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 l="35057" t="11610" r="33397" b="18980"/>
          <a:stretch>
            <a:fillRect/>
          </a:stretch>
        </p:blipFill>
        <p:spPr bwMode="auto">
          <a:xfrm>
            <a:off x="4476112" y="1211913"/>
            <a:ext cx="3480264" cy="43053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875713" y="5601433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0070C0"/>
                </a:solidFill>
                <a:latin typeface="Arial Narrow" pitchFamily="34" charset="0"/>
              </a:rPr>
              <a:t>Gezielt mit einzelnen Punkten der Mustergliederung arbeiten, </a:t>
            </a:r>
          </a:p>
          <a:p>
            <a:pPr algn="ctr"/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da jeder Punkt mit neuer Seite beginnt 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5 Prozess der Weiterentwicklung von Konzeptionen</a:t>
            </a:r>
            <a:br>
              <a:rPr lang="de-DE" altLang="de-DE" dirty="0" smtClean="0"/>
            </a:br>
            <a:r>
              <a:rPr lang="de-DE" altLang="de-DE" sz="2400" b="0" dirty="0" smtClean="0"/>
              <a:t>Die </a:t>
            </a:r>
            <a:r>
              <a:rPr lang="de-DE" altLang="de-DE" sz="2400" b="0" dirty="0"/>
              <a:t>goldenen Regeln </a:t>
            </a:r>
            <a:r>
              <a:rPr lang="de-DE" altLang="de-DE" sz="2400" b="0" dirty="0" smtClean="0"/>
              <a:t>(Modul A)</a:t>
            </a:r>
            <a:endParaRPr lang="de-DE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April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www.ifp.bayern.de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89D83-F9EC-4A98-A372-F76B139B3843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8" name="Fensterinhalt vertikal verschieben 7"/>
          <p:cNvSpPr/>
          <p:nvPr/>
        </p:nvSpPr>
        <p:spPr>
          <a:xfrm>
            <a:off x="107504" y="1268760"/>
            <a:ext cx="8928992" cy="5040560"/>
          </a:xfrm>
          <a:prstGeom prst="verticalScroll">
            <a:avLst>
              <a:gd name="adj" fmla="val 755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indent="-360363">
              <a:buFont typeface="+mj-lt"/>
              <a:buAutoNum type="arabicPeriod"/>
            </a:pPr>
            <a:r>
              <a:rPr lang="de-DE" altLang="de-DE" sz="2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Eine gute Konzeption berücksichtigt </a:t>
            </a:r>
            <a:r>
              <a:rPr lang="de-DE" altLang="de-DE" sz="2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alle gesetzlichen Inhalts-vorgaben</a:t>
            </a:r>
            <a:r>
              <a:rPr lang="de-DE" altLang="de-DE" sz="2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 </a:t>
            </a:r>
          </a:p>
          <a:p>
            <a:pPr marL="360363" indent="-360363">
              <a:spcBef>
                <a:spcPts val="1200"/>
              </a:spcBef>
              <a:buFont typeface="+mj-lt"/>
              <a:buAutoNum type="arabicPeriod"/>
            </a:pPr>
            <a:r>
              <a:rPr lang="de-DE" altLang="de-DE" sz="2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Eine gute Konzeption ist </a:t>
            </a:r>
            <a:r>
              <a:rPr lang="de-DE" altLang="de-DE" sz="2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individuell</a:t>
            </a:r>
            <a:r>
              <a:rPr lang="de-DE" altLang="de-DE" sz="2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und </a:t>
            </a:r>
            <a:r>
              <a:rPr lang="de-DE" altLang="de-DE" sz="2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einmalig</a:t>
            </a:r>
            <a:r>
              <a:rPr lang="de-DE" altLang="de-DE" sz="2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 </a:t>
            </a:r>
          </a:p>
          <a:p>
            <a:pPr marL="360363" indent="-360363">
              <a:spcBef>
                <a:spcPts val="1200"/>
              </a:spcBef>
              <a:buFont typeface="+mj-lt"/>
              <a:buAutoNum type="arabicPeriod"/>
            </a:pPr>
            <a:r>
              <a:rPr lang="de-DE" altLang="de-DE" sz="2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An der Konzeption arbeitet das </a:t>
            </a:r>
            <a:r>
              <a:rPr lang="de-DE" altLang="de-DE" sz="2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gesamte Team</a:t>
            </a:r>
            <a:r>
              <a:rPr lang="de-DE" altLang="de-DE" sz="2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</a:p>
          <a:p>
            <a:pPr marL="360363" indent="-360363">
              <a:spcBef>
                <a:spcPts val="1200"/>
              </a:spcBef>
              <a:buFont typeface="+mj-lt"/>
              <a:buAutoNum type="arabicPeriod"/>
            </a:pPr>
            <a:r>
              <a:rPr lang="de-DE" altLang="de-DE" sz="2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Die Erstellung einer Konzeption ist ein </a:t>
            </a:r>
            <a:r>
              <a:rPr lang="de-DE" altLang="de-DE" sz="2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Prozess</a:t>
            </a:r>
            <a:r>
              <a:rPr lang="de-DE" altLang="de-DE" sz="2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</a:p>
          <a:p>
            <a:pPr marL="360363" indent="-360363">
              <a:spcBef>
                <a:spcPts val="1200"/>
              </a:spcBef>
              <a:buFont typeface="+mj-lt"/>
              <a:buAutoNum type="arabicPeriod"/>
            </a:pPr>
            <a:r>
              <a:rPr lang="de-DE" altLang="de-DE" sz="2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Die Erstellung einer Konzeption benötigt </a:t>
            </a:r>
            <a:r>
              <a:rPr lang="de-DE" altLang="de-DE" sz="2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Zeit</a:t>
            </a:r>
            <a:r>
              <a:rPr lang="de-DE" altLang="de-DE" sz="2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</a:p>
          <a:p>
            <a:pPr marL="360363" indent="-360363">
              <a:spcBef>
                <a:spcPts val="1200"/>
              </a:spcBef>
              <a:buFont typeface="+mj-lt"/>
              <a:buAutoNum type="arabicPeriod"/>
            </a:pPr>
            <a:r>
              <a:rPr lang="de-DE" altLang="de-DE" sz="2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Die einzelnen </a:t>
            </a:r>
            <a:r>
              <a:rPr lang="de-DE" altLang="de-DE" sz="2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Schritte</a:t>
            </a:r>
            <a:r>
              <a:rPr lang="de-DE" altLang="de-DE" sz="2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erfordern eine </a:t>
            </a:r>
            <a:r>
              <a:rPr lang="de-DE" altLang="de-DE" sz="2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bestimmte</a:t>
            </a:r>
            <a:r>
              <a:rPr lang="de-DE" altLang="de-DE" sz="2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de-DE" altLang="de-DE" sz="2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Reihenfolge</a:t>
            </a:r>
            <a:r>
              <a:rPr lang="de-DE" altLang="de-DE" sz="2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</a:p>
          <a:p>
            <a:pPr marL="360363" indent="-360363">
              <a:spcBef>
                <a:spcPts val="1200"/>
              </a:spcBef>
              <a:buFont typeface="+mj-lt"/>
              <a:buAutoNum type="arabicPeriod"/>
            </a:pPr>
            <a:r>
              <a:rPr lang="de-DE" altLang="de-DE" sz="2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Fachliches </a:t>
            </a:r>
            <a:r>
              <a:rPr lang="de-DE" altLang="de-DE" sz="2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Wissen</a:t>
            </a:r>
            <a:r>
              <a:rPr lang="de-DE" altLang="de-DE" sz="2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bildet die Grundlage einer Konzeption.</a:t>
            </a:r>
          </a:p>
          <a:p>
            <a:pPr marL="360363" indent="-360363">
              <a:spcBef>
                <a:spcPts val="1200"/>
              </a:spcBef>
              <a:buFont typeface="+mj-lt"/>
              <a:buAutoNum type="arabicPeriod"/>
            </a:pPr>
            <a:r>
              <a:rPr lang="de-DE" altLang="de-DE" sz="2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Eine Konzeption bedarf </a:t>
            </a:r>
            <a:r>
              <a:rPr lang="de-DE" altLang="de-DE" sz="2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regelmäßiger Überprüfung </a:t>
            </a:r>
            <a:r>
              <a:rPr lang="de-DE" altLang="de-DE" sz="2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und Fort-schreibung</a:t>
            </a:r>
            <a:r>
              <a:rPr lang="de-DE" altLang="de-DE" sz="2200" b="1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9" name="Rechteck 8"/>
          <p:cNvSpPr/>
          <p:nvPr/>
        </p:nvSpPr>
        <p:spPr>
          <a:xfrm>
            <a:off x="4067944" y="594928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de-DE" altLang="de-DE" sz="1100" dirty="0" smtClean="0">
                <a:solidFill>
                  <a:schemeClr val="tx2"/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in Anlehnung an Berndt/Erler 2008 – zitiert in LJA Brandenburg 2010, S. 14</a:t>
            </a:r>
            <a:endParaRPr lang="de-DE" altLang="de-DE" sz="11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06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5 Prozess der Weiterentwicklung von Konzeptionen</a:t>
            </a:r>
            <a:br>
              <a:rPr lang="de-DE" altLang="de-DE" dirty="0" smtClean="0"/>
            </a:br>
            <a:r>
              <a:rPr lang="de-DE" altLang="de-DE" sz="2400" b="0" dirty="0" smtClean="0"/>
              <a:t>Breite Beteiligung (Modul A)</a:t>
            </a:r>
            <a:endParaRPr lang="de-DE" b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April 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www.ifp.bayern.de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9106B-327E-4C7B-A5BC-2DE8645433BF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395536" y="1484784"/>
          <a:ext cx="8352928" cy="3696000"/>
        </p:xfrm>
        <a:graphic>
          <a:graphicData uri="http://schemas.openxmlformats.org/drawingml/2006/table">
            <a:tbl>
              <a:tblPr/>
              <a:tblGrid>
                <a:gridCol w="1538697"/>
                <a:gridCol w="6814231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Art</a:t>
                      </a:r>
                      <a:r>
                        <a:rPr lang="de-DE" sz="2000" b="1" dirty="0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. 14 </a:t>
                      </a:r>
                      <a:r>
                        <a:rPr lang="de-DE" sz="2000" b="1" dirty="0" err="1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BayKiBiG</a:t>
                      </a:r>
                      <a:endParaRPr lang="de-DE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400" marR="68400" marT="108000" marB="108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„Die </a:t>
                      </a:r>
                      <a:r>
                        <a:rPr lang="de-DE" sz="2000" i="1" dirty="0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pädagogische Konzeption</a:t>
                      </a:r>
                      <a:r>
                        <a:rPr lang="de-DE" sz="2000" dirty="0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wird vom Träger in enger </a:t>
                      </a:r>
                      <a:r>
                        <a:rPr lang="de-DE" sz="2000" b="1" dirty="0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Abstimmung</a:t>
                      </a:r>
                      <a:r>
                        <a:rPr lang="de-DE" sz="2000" dirty="0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mit dem </a:t>
                      </a:r>
                      <a:r>
                        <a:rPr lang="de-DE" sz="2000" b="1" dirty="0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pädagogischen Personal </a:t>
                      </a:r>
                      <a:r>
                        <a:rPr lang="de-DE" sz="2000" dirty="0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und dem </a:t>
                      </a:r>
                      <a:r>
                        <a:rPr lang="de-DE" sz="2000" b="1" dirty="0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Elternbeirat</a:t>
                      </a:r>
                      <a:r>
                        <a:rPr lang="de-DE" sz="2000" dirty="0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2000" dirty="0" smtClean="0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fortgeschrieben</a:t>
                      </a:r>
                      <a:r>
                        <a:rPr lang="de-DE" sz="2000" dirty="0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.“</a:t>
                      </a:r>
                      <a:endParaRPr lang="de-DE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400" marR="68400" marT="108000" marB="108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Art. 10 </a:t>
                      </a:r>
                      <a:r>
                        <a:rPr lang="de-DE" sz="2000" b="1" dirty="0" err="1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BayKiBiG</a:t>
                      </a:r>
                      <a:endParaRPr lang="de-DE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400" marR="68400" marT="108000" marB="108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„</a:t>
                      </a:r>
                      <a:r>
                        <a:rPr lang="de-DE" sz="2000" b="1" dirty="0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Kinder</a:t>
                      </a:r>
                      <a:r>
                        <a:rPr lang="de-DE" sz="2000" dirty="0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sollen entwicklungsangemessen an </a:t>
                      </a:r>
                      <a:r>
                        <a:rPr lang="de-DE" sz="2000" i="1" dirty="0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Entscheidungen</a:t>
                      </a:r>
                      <a:r>
                        <a:rPr lang="de-DE" sz="2000" dirty="0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zum Einrichtungsalltag und </a:t>
                      </a:r>
                      <a:r>
                        <a:rPr lang="de-DE" sz="2000" i="1" dirty="0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zur</a:t>
                      </a:r>
                      <a:r>
                        <a:rPr lang="de-DE" sz="2000" dirty="0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2000" i="1" dirty="0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Gestaltung der Einrichtung</a:t>
                      </a:r>
                      <a:r>
                        <a:rPr lang="de-DE" sz="2000" dirty="0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beteiligt </a:t>
                      </a:r>
                      <a:r>
                        <a:rPr lang="de-DE" sz="2000" dirty="0" smtClean="0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werden“, </a:t>
                      </a:r>
                      <a:r>
                        <a:rPr lang="de-DE" sz="2000" dirty="0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wozu auch die Konzeptionsentwicklung zählt</a:t>
                      </a:r>
                      <a:r>
                        <a:rPr lang="de-DE" sz="2000" dirty="0" smtClean="0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de-DE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400" marR="68400" marT="108000" marB="108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Art. 15 Abs. 2 Satz 3 </a:t>
                      </a:r>
                      <a:r>
                        <a:rPr lang="de-DE" sz="2000" b="1" dirty="0" err="1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BayKiBiG</a:t>
                      </a:r>
                      <a:endParaRPr lang="de-DE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400" marR="68400" marT="108000" marB="108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„Die pädagogischen Fachkräfte in den Kindertageseinrichtungen und die Lehrkräfte an den </a:t>
                      </a:r>
                      <a:r>
                        <a:rPr lang="de-DE" sz="2000" b="1" dirty="0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Schulen</a:t>
                      </a:r>
                      <a:r>
                        <a:rPr lang="de-DE" sz="2000" dirty="0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sollen sich regelmäßig über ihre pädagogische Arbeit informieren und die </a:t>
                      </a:r>
                      <a:r>
                        <a:rPr lang="de-DE" sz="2000" i="1" dirty="0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pädagogischen Konzepte</a:t>
                      </a:r>
                      <a:r>
                        <a:rPr lang="de-DE" sz="2000" dirty="0">
                          <a:solidFill>
                            <a:srgbClr val="1F497D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aufeinander abstimmen.“</a:t>
                      </a:r>
                      <a:endParaRPr lang="de-DE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400" marR="68400" marT="108000" marB="108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395536" y="5373216"/>
            <a:ext cx="8424936" cy="83099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Viele Anregungen im Modul A </a:t>
            </a:r>
          </a:p>
          <a:p>
            <a:pPr algn="ctr"/>
            <a:r>
              <a:rPr lang="de-DE" sz="2400" b="1" dirty="0" smtClean="0">
                <a:solidFill>
                  <a:schemeClr val="tx2"/>
                </a:solidFill>
                <a:latin typeface="Arial Narrow" pitchFamily="34" charset="0"/>
              </a:rPr>
              <a:t>zur Beteiligung von Team &amp; Träger, Eltern &amp; Kinder</a:t>
            </a:r>
            <a:endParaRPr lang="de-DE" sz="2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5 Prozess der Weiterentwicklung von Konzeptionen</a:t>
            </a:r>
            <a:br>
              <a:rPr lang="de-DE" altLang="de-DE" dirty="0" smtClean="0"/>
            </a:br>
            <a:r>
              <a:rPr lang="de-DE" altLang="de-DE" sz="2400" b="0" dirty="0" smtClean="0"/>
              <a:t>Schritt für Schritt zur guten Konzeption (Modul A)</a:t>
            </a:r>
            <a:endParaRPr lang="de-DE" b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April 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www.ifp.bayern.de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9106B-327E-4C7B-A5BC-2DE8645433BF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467544" y="1484784"/>
          <a:ext cx="8208912" cy="4621440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200" b="1" dirty="0">
                          <a:solidFill>
                            <a:srgbClr val="FFFFFF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Prozessmodell für die </a:t>
                      </a:r>
                      <a:r>
                        <a:rPr lang="de-DE" sz="2200" b="1" dirty="0" smtClean="0">
                          <a:solidFill>
                            <a:srgbClr val="FFFFFF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Konzeptionsentwicklung*</a:t>
                      </a:r>
                      <a:endParaRPr lang="de-DE" sz="2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400" marR="68400" marT="72000" marB="72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23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de-DE" sz="2200" b="1" dirty="0">
                          <a:solidFill>
                            <a:srgbClr val="4F6228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Organisation des Arbeitsprozesses</a:t>
                      </a:r>
                      <a:endParaRPr lang="de-DE" sz="2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de-DE" sz="2200" dirty="0">
                          <a:solidFill>
                            <a:srgbClr val="4F6228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sich einstimmen und vorbereiten</a:t>
                      </a:r>
                      <a:endParaRPr lang="de-DE" sz="2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de-DE" sz="2200" dirty="0">
                          <a:solidFill>
                            <a:srgbClr val="4F6228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Verantwortlichkeiten klären und Absprachen treffen</a:t>
                      </a:r>
                      <a:endParaRPr lang="de-DE" sz="2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400" marR="68400" marT="72000" marB="72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lvl="0" indent="-4572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de-DE" sz="2200" b="1" dirty="0">
                          <a:solidFill>
                            <a:srgbClr val="4F6228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Konzeptionelle Diskussion und Ergebnissicherung</a:t>
                      </a:r>
                      <a:endParaRPr lang="de-DE" sz="2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de-DE" sz="2000" dirty="0">
                          <a:solidFill>
                            <a:srgbClr val="4F6228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Ist-Zustand beschreiben, reflektieren – Einflussfaktoren analysieren und verstehen</a:t>
                      </a:r>
                      <a:endParaRPr lang="de-DE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de-DE" sz="2000" dirty="0">
                          <a:solidFill>
                            <a:srgbClr val="4F6228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Ziele herleiten und formulieren – Umsetzungsmöglichkeiten finden</a:t>
                      </a:r>
                      <a:endParaRPr lang="de-DE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de-DE" sz="2000" dirty="0">
                          <a:solidFill>
                            <a:srgbClr val="4F6228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Ziele umsetzen und danach handeln – Ergebnisse sichern und überprüfen</a:t>
                      </a:r>
                      <a:endParaRPr lang="de-DE" sz="20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400" marR="68400" marT="72000" marB="72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lvl="0" indent="-457200"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de-DE" sz="2200" b="1" dirty="0">
                          <a:solidFill>
                            <a:srgbClr val="4F6228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Verschriftlichung und Gestaltung der Konzeption	</a:t>
                      </a:r>
                      <a:endParaRPr lang="de-DE" sz="2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marL="457200" lvl="0" indent="-457200"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de-DE" sz="2200" b="1" dirty="0">
                          <a:solidFill>
                            <a:srgbClr val="4F6228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Veröffentlichung und Öffentlichkeitsarbeit	</a:t>
                      </a:r>
                      <a:endParaRPr lang="de-DE" sz="2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400" marR="68400" marT="72000" marB="72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lvl="0" indent="-457200"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de-DE" sz="2200" b="1" dirty="0">
                          <a:solidFill>
                            <a:srgbClr val="4F6228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Erneute Überprüfung/Evaluation und Fortschreibung	</a:t>
                      </a:r>
                      <a:endParaRPr lang="de-DE" sz="22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400" marR="68400" marT="72000" marB="72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987314" y="6176337"/>
            <a:ext cx="2170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*in Anlehnung an Berndt/Erler 2008</a:t>
            </a:r>
            <a:endParaRPr lang="de-DE" sz="3200" dirty="0" smtClean="0">
              <a:solidFill>
                <a:schemeClr val="bg1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5 Prozess der Weiterentwicklung von Konzeptionen</a:t>
            </a:r>
            <a:br>
              <a:rPr lang="de-DE" altLang="de-DE" dirty="0" smtClean="0"/>
            </a:br>
            <a:r>
              <a:rPr lang="de-DE" altLang="de-DE" sz="2400" b="0" dirty="0" smtClean="0"/>
              <a:t>Externe Unterstützung (Modul A)</a:t>
            </a:r>
          </a:p>
        </p:txBody>
      </p:sp>
      <p:sp>
        <p:nvSpPr>
          <p:cNvPr id="26627" name="Inhaltsplatzhalter 2"/>
          <p:cNvSpPr>
            <a:spLocks noGrp="1"/>
          </p:cNvSpPr>
          <p:nvPr>
            <p:ph idx="1"/>
          </p:nvPr>
        </p:nvSpPr>
        <p:spPr>
          <a:xfrm>
            <a:off x="539552" y="2535868"/>
            <a:ext cx="7992888" cy="3096344"/>
          </a:xfrm>
          <a:ln>
            <a:solidFill>
              <a:srgbClr val="F08A16"/>
            </a:solidFill>
          </a:ln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de-DE" altLang="de-DE" dirty="0" smtClean="0">
                <a:latin typeface="Arial Narrow" pitchFamily="34" charset="0"/>
              </a:rPr>
              <a:t>Daher ist </a:t>
            </a:r>
            <a:r>
              <a:rPr lang="de-DE" altLang="de-DE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externe Unterstützung </a:t>
            </a:r>
            <a:r>
              <a:rPr lang="de-DE" altLang="de-DE" dirty="0" smtClean="0">
                <a:latin typeface="Arial Narrow" pitchFamily="34" charset="0"/>
              </a:rPr>
              <a:t>der</a:t>
            </a:r>
            <a:r>
              <a:rPr lang="de-DE" altLang="de-DE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Einrichtungen </a:t>
            </a:r>
            <a:r>
              <a:rPr lang="de-DE" altLang="de-DE" dirty="0" smtClean="0">
                <a:latin typeface="Arial Narrow" pitchFamily="34" charset="0"/>
              </a:rPr>
              <a:t>auf diesem Weg und </a:t>
            </a:r>
            <a:r>
              <a:rPr lang="de-DE" altLang="de-DE" b="1" dirty="0" smtClean="0">
                <a:latin typeface="Arial Narrow" pitchFamily="34" charset="0"/>
              </a:rPr>
              <a:t>deren</a:t>
            </a:r>
            <a:r>
              <a:rPr lang="de-DE" altLang="de-DE" dirty="0" smtClean="0">
                <a:latin typeface="Arial Narrow" pitchFamily="34" charset="0"/>
              </a:rPr>
              <a:t> </a:t>
            </a:r>
            <a:r>
              <a:rPr lang="de-DE" altLang="de-DE" b="1" dirty="0" smtClean="0">
                <a:latin typeface="Arial Narrow" pitchFamily="34" charset="0"/>
              </a:rPr>
              <a:t>Inanspruchnahme</a:t>
            </a:r>
            <a:r>
              <a:rPr lang="de-DE" altLang="de-DE" dirty="0" smtClean="0">
                <a:latin typeface="Arial Narrow" pitchFamily="34" charset="0"/>
              </a:rPr>
              <a:t> </a:t>
            </a:r>
            <a:r>
              <a:rPr lang="de-DE" altLang="de-DE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dringend zu empfehlen</a:t>
            </a:r>
            <a:r>
              <a:rPr lang="de-DE" altLang="de-DE" dirty="0" smtClean="0">
                <a:latin typeface="Arial Narrow" pitchFamily="34" charset="0"/>
              </a:rPr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DE" altLang="de-DE" b="1" dirty="0" smtClean="0">
                <a:latin typeface="Arial Narrow" pitchFamily="34" charset="0"/>
              </a:rPr>
              <a:t>Möglichkeiten externer Unterstützung und Begleitung </a:t>
            </a:r>
            <a:endParaRPr lang="de-DE" altLang="de-DE" dirty="0" smtClean="0">
              <a:latin typeface="Arial Narrow" pitchFamily="34" charset="0"/>
            </a:endParaRPr>
          </a:p>
          <a:p>
            <a:r>
              <a:rPr lang="de-DE" altLang="de-DE" sz="2000" dirty="0" smtClean="0">
                <a:latin typeface="Arial Narrow" pitchFamily="34" charset="0"/>
              </a:rPr>
              <a:t>Fachberatung</a:t>
            </a:r>
          </a:p>
          <a:p>
            <a:pPr>
              <a:spcBef>
                <a:spcPts val="300"/>
              </a:spcBef>
            </a:pPr>
            <a:r>
              <a:rPr lang="de-DE" altLang="de-DE" sz="2000" dirty="0" smtClean="0">
                <a:latin typeface="Arial Narrow" pitchFamily="34" charset="0"/>
              </a:rPr>
              <a:t>Pädagogische Qualitätsbegleitung (zu einzelnen Bereichen)</a:t>
            </a:r>
          </a:p>
          <a:p>
            <a:pPr>
              <a:spcBef>
                <a:spcPts val="300"/>
              </a:spcBef>
            </a:pPr>
            <a:r>
              <a:rPr lang="de-DE" altLang="de-DE" sz="2000" dirty="0" smtClean="0">
                <a:latin typeface="Arial Narrow" pitchFamily="34" charset="0"/>
              </a:rPr>
              <a:t>Freiberuflich tätige Beratungsperson</a:t>
            </a:r>
          </a:p>
          <a:p>
            <a:pPr>
              <a:spcBef>
                <a:spcPts val="300"/>
              </a:spcBef>
            </a:pPr>
            <a:r>
              <a:rPr lang="de-DE" altLang="de-DE" sz="2000" dirty="0" smtClean="0">
                <a:latin typeface="Arial Narrow" pitchFamily="34" charset="0"/>
              </a:rPr>
              <a:t>Hospitation in Konsultationseinrichtungen mit gesamtem Team</a:t>
            </a:r>
          </a:p>
          <a:p>
            <a:pPr>
              <a:spcBef>
                <a:spcPts val="300"/>
              </a:spcBef>
            </a:pPr>
            <a:r>
              <a:rPr lang="de-DE" altLang="de-DE" sz="2000" dirty="0" smtClean="0">
                <a:latin typeface="Arial Narrow" pitchFamily="34" charset="0"/>
              </a:rPr>
              <a:t>Fortbildung – auch </a:t>
            </a:r>
            <a:r>
              <a:rPr lang="de-DE" altLang="de-DE" sz="2000" dirty="0" err="1" smtClean="0">
                <a:latin typeface="Arial Narrow" pitchFamily="34" charset="0"/>
              </a:rPr>
              <a:t>Inhouse</a:t>
            </a:r>
            <a:endParaRPr lang="de-DE" altLang="de-DE" sz="2000" dirty="0" smtClean="0">
              <a:latin typeface="Arial Narrow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April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www.ifp.bayern.de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38F63-A3B7-45A7-A3A1-5602789C57D2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539552" y="1268760"/>
            <a:ext cx="7992888" cy="11926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de-DE" altLang="de-DE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Die Weiterentwicklung der Konzeptionen </a:t>
            </a:r>
          </a:p>
          <a:p>
            <a:pPr marL="0" indent="0" algn="ctr">
              <a:buNone/>
            </a:pPr>
            <a:r>
              <a:rPr lang="de-DE" altLang="de-DE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anhand dieses Orientierungsrahmens 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de-DE" altLang="de-DE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stellt eine </a:t>
            </a:r>
            <a:r>
              <a:rPr lang="de-DE" altLang="de-DE" sz="23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sehr anspruchsvolle Aufgabe </a:t>
            </a:r>
            <a:r>
              <a:rPr lang="de-DE" altLang="de-DE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für</a:t>
            </a:r>
            <a:r>
              <a:rPr lang="de-DE" altLang="de-DE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die </a:t>
            </a:r>
            <a:r>
              <a:rPr lang="de-DE" altLang="de-DE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Kitas</a:t>
            </a:r>
            <a:r>
              <a:rPr lang="de-DE" altLang="de-DE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dar. </a:t>
            </a:r>
          </a:p>
        </p:txBody>
      </p:sp>
      <p:sp>
        <p:nvSpPr>
          <p:cNvPr id="8" name="Rechteck 7"/>
          <p:cNvSpPr/>
          <p:nvPr/>
        </p:nvSpPr>
        <p:spPr>
          <a:xfrm>
            <a:off x="539552" y="5704220"/>
            <a:ext cx="7992888" cy="67710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Aufbau</a:t>
            </a:r>
            <a:r>
              <a:rPr lang="de-DE" sz="2000" b="1" dirty="0" smtClean="0">
                <a:latin typeface="Arial Narrow" panose="020B0606020202030204" pitchFamily="34" charset="0"/>
              </a:rPr>
              <a:t> </a:t>
            </a:r>
            <a:r>
              <a:rPr lang="de-DE" sz="20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MultiplikatorInnenpool</a:t>
            </a:r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zum </a:t>
            </a:r>
            <a:r>
              <a:rPr lang="de-DE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Orientierungsrahmen</a:t>
            </a: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Qualifizierungsmaßnahmen ab Herbst 2018 für interessierte Referent/innen geplant</a:t>
            </a:r>
          </a:p>
        </p:txBody>
      </p:sp>
    </p:spTree>
    <p:extLst>
      <p:ext uri="{BB962C8B-B14F-4D97-AF65-F5344CB8AC3E}">
        <p14:creationId xmlns="" xmlns:p14="http://schemas.microsoft.com/office/powerpoint/2010/main" val="211733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6 Bedeutung des Orientierungsrahmens für Kita, Fachberatung und Aufsicht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3960440" cy="63976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Für Kitas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467544" y="2318891"/>
            <a:ext cx="3960440" cy="377440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de-DE" altLang="de-DE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Unterstützung</a:t>
            </a:r>
            <a:r>
              <a:rPr lang="de-DE" altLang="de-DE" dirty="0" smtClean="0">
                <a:latin typeface="Arial Narrow" panose="020B0606020202030204" pitchFamily="34" charset="0"/>
              </a:rPr>
              <a:t>, </a:t>
            </a:r>
            <a:r>
              <a:rPr lang="de-DE" altLang="de-DE" dirty="0">
                <a:latin typeface="Arial Narrow" panose="020B0606020202030204" pitchFamily="34" charset="0"/>
              </a:rPr>
              <a:t>den Weiterentwicklungsprozess ihrer Konzeptionen erfolgreich zu </a:t>
            </a:r>
            <a:r>
              <a:rPr lang="de-DE" altLang="de-DE" dirty="0" smtClean="0">
                <a:latin typeface="Arial Narrow" panose="020B0606020202030204" pitchFamily="34" charset="0"/>
              </a:rPr>
              <a:t>gestalten </a:t>
            </a:r>
          </a:p>
          <a:p>
            <a:r>
              <a:rPr lang="de-DE" altLang="de-DE" b="1" dirty="0" smtClean="0">
                <a:latin typeface="Arial Narrow" panose="020B0606020202030204" pitchFamily="34" charset="0"/>
              </a:rPr>
              <a:t>Belassen von </a:t>
            </a:r>
            <a:r>
              <a:rPr lang="de-DE" altLang="de-DE" b="1" dirty="0">
                <a:latin typeface="Arial Narrow" panose="020B0606020202030204" pitchFamily="34" charset="0"/>
              </a:rPr>
              <a:t>viel </a:t>
            </a:r>
            <a:r>
              <a:rPr lang="de-DE" altLang="de-DE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Entscheidungsspielraum</a:t>
            </a:r>
            <a:r>
              <a:rPr lang="de-DE" altLang="de-DE" dirty="0">
                <a:latin typeface="Arial Narrow" panose="020B0606020202030204" pitchFamily="34" charset="0"/>
              </a:rPr>
              <a:t>, </a:t>
            </a:r>
            <a:r>
              <a:rPr lang="de-DE" altLang="de-DE" dirty="0" smtClean="0">
                <a:latin typeface="Arial Narrow" panose="020B0606020202030204" pitchFamily="34" charset="0"/>
              </a:rPr>
              <a:t> da </a:t>
            </a:r>
            <a:r>
              <a:rPr lang="de-DE" altLang="de-DE" b="1" dirty="0">
                <a:latin typeface="Arial Narrow" panose="020B0606020202030204" pitchFamily="34" charset="0"/>
              </a:rPr>
              <a:t>nicht </a:t>
            </a:r>
            <a:r>
              <a:rPr lang="de-DE" altLang="de-DE" b="1" dirty="0" smtClean="0">
                <a:latin typeface="Arial Narrow" panose="020B0606020202030204" pitchFamily="34" charset="0"/>
              </a:rPr>
              <a:t>gewollt</a:t>
            </a:r>
            <a:r>
              <a:rPr lang="de-DE" altLang="de-DE" dirty="0" smtClean="0">
                <a:latin typeface="Arial Narrow" panose="020B0606020202030204" pitchFamily="34" charset="0"/>
              </a:rPr>
              <a:t> </a:t>
            </a:r>
          </a:p>
          <a:p>
            <a:pPr lvl="1"/>
            <a:r>
              <a:rPr lang="de-DE" altLang="de-DE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Abarbeiten </a:t>
            </a:r>
            <a:r>
              <a:rPr lang="de-DE" altLang="de-DE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der </a:t>
            </a:r>
            <a:r>
              <a:rPr lang="de-DE" altLang="de-DE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Mustergliederung </a:t>
            </a:r>
          </a:p>
          <a:p>
            <a:pPr lvl="1"/>
            <a:r>
              <a:rPr lang="de-DE" altLang="de-DE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Beantworten </a:t>
            </a:r>
            <a:r>
              <a:rPr lang="de-DE" altLang="de-DE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aller </a:t>
            </a:r>
            <a:r>
              <a:rPr lang="de-DE" altLang="de-DE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Reflexions-fragen </a:t>
            </a:r>
            <a:r>
              <a:rPr lang="de-DE" altLang="de-DE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im Modul </a:t>
            </a:r>
            <a:r>
              <a:rPr lang="de-DE" altLang="de-DE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B </a:t>
            </a:r>
            <a:endParaRPr lang="de-DE" altLang="de-DE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"/>
          </p:nvPr>
        </p:nvSpPr>
        <p:spPr>
          <a:xfrm>
            <a:off x="4645025" y="1628800"/>
            <a:ext cx="4041775" cy="639762"/>
          </a:xfrm>
          <a:solidFill>
            <a:schemeClr val="accent1"/>
          </a:solidFill>
        </p:spPr>
        <p:txBody>
          <a:bodyPr/>
          <a:lstStyle/>
          <a:p>
            <a:r>
              <a:rPr lang="de-DE" sz="2500" dirty="0" smtClean="0">
                <a:solidFill>
                  <a:schemeClr val="bg1"/>
                </a:solidFill>
              </a:rPr>
              <a:t>Für Fachberatung, Aufsicht</a:t>
            </a:r>
            <a:endParaRPr lang="de-DE" sz="2500" dirty="0">
              <a:solidFill>
                <a:schemeClr val="bg1"/>
              </a:solidFill>
            </a:endParaRPr>
          </a:p>
        </p:txBody>
      </p:sp>
      <p:sp>
        <p:nvSpPr>
          <p:cNvPr id="11" name="Inhaltsplatzhalter 10"/>
          <p:cNvSpPr>
            <a:spLocks noGrp="1"/>
          </p:cNvSpPr>
          <p:nvPr>
            <p:ph sz="quarter" idx="4"/>
          </p:nvPr>
        </p:nvSpPr>
        <p:spPr>
          <a:xfrm>
            <a:off x="4645025" y="2318891"/>
            <a:ext cx="4041775" cy="3774405"/>
          </a:xfrm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>
              <a:buClr>
                <a:srgbClr val="0070C0"/>
              </a:buClr>
            </a:pPr>
            <a:r>
              <a:rPr lang="de-DE" altLang="de-DE" b="1" dirty="0">
                <a:solidFill>
                  <a:srgbClr val="0070C0"/>
                </a:solidFill>
                <a:latin typeface="Arial Narrow" panose="020B0606020202030204" pitchFamily="34" charset="0"/>
              </a:rPr>
              <a:t>k</a:t>
            </a:r>
            <a:r>
              <a:rPr lang="de-DE" altLang="de-DE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ein</a:t>
            </a:r>
            <a:r>
              <a:rPr lang="de-DE" altLang="de-DE" b="1" dirty="0" smtClean="0">
                <a:latin typeface="Arial Narrow" panose="020B0606020202030204" pitchFamily="34" charset="0"/>
              </a:rPr>
              <a:t> absoluter </a:t>
            </a:r>
            <a:r>
              <a:rPr lang="de-DE" altLang="de-DE" b="1" dirty="0">
                <a:latin typeface="Arial Narrow" panose="020B0606020202030204" pitchFamily="34" charset="0"/>
              </a:rPr>
              <a:t>Maßstab zur Bewertung </a:t>
            </a:r>
            <a:r>
              <a:rPr lang="de-DE" altLang="de-DE" dirty="0">
                <a:latin typeface="Arial Narrow" panose="020B0606020202030204" pitchFamily="34" charset="0"/>
              </a:rPr>
              <a:t>der </a:t>
            </a:r>
            <a:r>
              <a:rPr lang="de-DE" altLang="de-DE" dirty="0" smtClean="0">
                <a:latin typeface="Arial Narrow" panose="020B0606020202030204" pitchFamily="34" charset="0"/>
              </a:rPr>
              <a:t>Konzeptionen</a:t>
            </a:r>
            <a:endParaRPr lang="de-DE" altLang="de-DE" dirty="0">
              <a:latin typeface="Arial Narrow" panose="020B0606020202030204" pitchFamily="34" charset="0"/>
            </a:endParaRPr>
          </a:p>
          <a:p>
            <a:pPr>
              <a:spcBef>
                <a:spcPts val="1800"/>
              </a:spcBef>
              <a:buClr>
                <a:srgbClr val="0070C0"/>
              </a:buClr>
            </a:pPr>
            <a:r>
              <a:rPr lang="de-DE" altLang="de-DE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Hilfestellung</a:t>
            </a:r>
            <a:r>
              <a:rPr lang="de-DE" altLang="de-DE" dirty="0" smtClean="0">
                <a:latin typeface="Arial Narrow" panose="020B0606020202030204" pitchFamily="34" charset="0"/>
              </a:rPr>
              <a:t>, </a:t>
            </a:r>
            <a:r>
              <a:rPr lang="de-DE" altLang="de-DE" dirty="0">
                <a:latin typeface="Arial Narrow" panose="020B0606020202030204" pitchFamily="34" charset="0"/>
              </a:rPr>
              <a:t>den </a:t>
            </a:r>
            <a:r>
              <a:rPr lang="de-DE" altLang="de-DE" dirty="0" smtClean="0">
                <a:latin typeface="Arial Narrow" panose="020B0606020202030204" pitchFamily="34" charset="0"/>
              </a:rPr>
              <a:t>Kitas </a:t>
            </a:r>
            <a:r>
              <a:rPr lang="de-DE" altLang="de-DE" dirty="0">
                <a:latin typeface="Arial Narrow" panose="020B0606020202030204" pitchFamily="34" charset="0"/>
              </a:rPr>
              <a:t>bei der Weiterentwicklung ihrer </a:t>
            </a:r>
            <a:r>
              <a:rPr lang="de-DE" altLang="de-DE" dirty="0" smtClean="0">
                <a:latin typeface="Arial Narrow" panose="020B0606020202030204" pitchFamily="34" charset="0"/>
              </a:rPr>
              <a:t>Konzeptionen </a:t>
            </a:r>
            <a:r>
              <a:rPr lang="de-DE" altLang="de-DE" dirty="0" smtClean="0">
                <a:latin typeface="Arial Narrow" panose="020B0606020202030204" pitchFamily="34" charset="0"/>
              </a:rPr>
              <a:t>gezielt</a:t>
            </a:r>
            <a:endParaRPr lang="de-DE" altLang="de-DE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de-DE" altLang="de-DE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anregende </a:t>
            </a:r>
            <a:r>
              <a:rPr lang="de-DE" altLang="de-DE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Rückmeldungen und </a:t>
            </a:r>
            <a:endParaRPr lang="de-DE" altLang="de-DE" sz="2400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de-DE" altLang="de-DE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wertvolle </a:t>
            </a:r>
            <a:r>
              <a:rPr lang="de-DE" altLang="de-DE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Tipps zu </a:t>
            </a:r>
            <a:r>
              <a:rPr lang="de-DE" altLang="de-DE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geben</a:t>
            </a:r>
            <a:endParaRPr lang="de-DE" altLang="de-DE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April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www.ifp.bayern.de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89D83-F9EC-4A98-A372-F76B139B3843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95088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7 Wo zu finden?</a:t>
            </a:r>
          </a:p>
        </p:txBody>
      </p:sp>
      <p:sp>
        <p:nvSpPr>
          <p:cNvPr id="27651" name="Inhaltsplatzhalt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2736304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charset="0"/>
              <a:buNone/>
            </a:pPr>
            <a:r>
              <a:rPr lang="de-DE" altLang="de-DE" sz="2800" b="1" dirty="0" smtClean="0">
                <a:latin typeface="Arial Narrow" pitchFamily="34" charset="0"/>
              </a:rPr>
              <a:t>Der </a:t>
            </a:r>
            <a:r>
              <a:rPr lang="de-DE" altLang="de-DE" sz="2800" b="1" dirty="0" smtClean="0">
                <a:solidFill>
                  <a:srgbClr val="0070C0"/>
                </a:solidFill>
                <a:latin typeface="Arial Narrow" pitchFamily="34" charset="0"/>
              </a:rPr>
              <a:t>Orientierungsrahmen</a:t>
            </a:r>
            <a:r>
              <a:rPr lang="de-DE" altLang="de-DE" sz="2800" b="1" dirty="0" smtClean="0">
                <a:latin typeface="Arial Narrow" pitchFamily="34" charset="0"/>
              </a:rPr>
              <a:t> mit </a:t>
            </a:r>
          </a:p>
          <a:p>
            <a:pPr marL="0" indent="0" algn="ctr">
              <a:spcBef>
                <a:spcPts val="600"/>
              </a:spcBef>
              <a:buFont typeface="Arial" charset="0"/>
              <a:buNone/>
            </a:pPr>
            <a:r>
              <a:rPr lang="de-DE" altLang="de-DE" sz="2800" b="1" dirty="0" smtClean="0">
                <a:latin typeface="Arial Narrow" pitchFamily="34" charset="0"/>
              </a:rPr>
              <a:t>seinen </a:t>
            </a:r>
            <a:r>
              <a:rPr lang="de-DE" altLang="de-DE" sz="2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drei Modulen </a:t>
            </a:r>
            <a:r>
              <a:rPr lang="de-DE" altLang="de-DE" sz="2800" dirty="0" smtClean="0">
                <a:latin typeface="Arial Narrow" pitchFamily="34" charset="0"/>
              </a:rPr>
              <a:t>und </a:t>
            </a:r>
            <a:r>
              <a:rPr lang="de-DE" altLang="de-DE" sz="2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weitere Anlagen</a:t>
            </a:r>
            <a:endParaRPr lang="de-DE" altLang="de-DE" sz="2800" b="1" dirty="0" smtClean="0">
              <a:latin typeface="Arial Narrow" pitchFamily="34" charset="0"/>
            </a:endParaRPr>
          </a:p>
          <a:p>
            <a:pPr algn="ctr">
              <a:spcBef>
                <a:spcPts val="0"/>
              </a:spcBef>
              <a:buFont typeface="Arial" charset="0"/>
              <a:buNone/>
            </a:pPr>
            <a:r>
              <a:rPr lang="de-DE" altLang="de-DE" sz="2800" i="1" dirty="0" smtClean="0">
                <a:latin typeface="Arial Narrow" pitchFamily="34" charset="0"/>
              </a:rPr>
              <a:t>(z.B. die Mustergliederung gesondert) </a:t>
            </a:r>
          </a:p>
          <a:p>
            <a:pPr algn="ctr">
              <a:spcBef>
                <a:spcPts val="1200"/>
              </a:spcBef>
              <a:buFont typeface="Arial" charset="0"/>
              <a:buNone/>
            </a:pPr>
            <a:r>
              <a:rPr lang="de-DE" altLang="de-DE" sz="2800" b="1" dirty="0" smtClean="0">
                <a:latin typeface="Arial Narrow" pitchFamily="34" charset="0"/>
              </a:rPr>
              <a:t>steht</a:t>
            </a:r>
            <a:r>
              <a:rPr lang="de-DE" altLang="de-DE" sz="2800" dirty="0" smtClean="0">
                <a:latin typeface="Arial Narrow" pitchFamily="34" charset="0"/>
              </a:rPr>
              <a:t> </a:t>
            </a:r>
            <a:r>
              <a:rPr lang="de-DE" altLang="de-DE" sz="2800" b="1" dirty="0" smtClean="0">
                <a:latin typeface="Arial Narrow" pitchFamily="34" charset="0"/>
              </a:rPr>
              <a:t>zum </a:t>
            </a:r>
            <a:r>
              <a:rPr lang="de-DE" altLang="de-DE" sz="2800" b="1" dirty="0" smtClean="0">
                <a:solidFill>
                  <a:srgbClr val="0070C0"/>
                </a:solidFill>
                <a:latin typeface="Arial Narrow" pitchFamily="34" charset="0"/>
              </a:rPr>
              <a:t>Download</a:t>
            </a:r>
            <a:r>
              <a:rPr lang="de-DE" altLang="de-DE" sz="2800" b="1" dirty="0" smtClean="0">
                <a:latin typeface="Arial Narrow" pitchFamily="34" charset="0"/>
              </a:rPr>
              <a:t> auf der</a:t>
            </a:r>
            <a:r>
              <a:rPr lang="de-DE" altLang="de-DE" sz="2800" dirty="0" smtClean="0">
                <a:latin typeface="Arial Narrow" pitchFamily="34" charset="0"/>
              </a:rPr>
              <a:t> </a:t>
            </a:r>
            <a:r>
              <a:rPr lang="de-DE" altLang="de-DE" sz="2800" b="1" dirty="0" smtClean="0">
                <a:latin typeface="Arial Narrow" pitchFamily="34" charset="0"/>
              </a:rPr>
              <a:t>IFP-Homepage:</a:t>
            </a:r>
            <a:r>
              <a:rPr lang="de-DE" altLang="de-DE" sz="2800" dirty="0" smtClean="0">
                <a:latin typeface="Arial Narrow" pitchFamily="34" charset="0"/>
              </a:rPr>
              <a:t> </a:t>
            </a:r>
          </a:p>
          <a:p>
            <a:pPr algn="ctr">
              <a:spcBef>
                <a:spcPts val="1200"/>
              </a:spcBef>
              <a:buFont typeface="Arial" charset="0"/>
              <a:buNone/>
            </a:pPr>
            <a:r>
              <a:rPr lang="de-DE" altLang="de-DE" u="sng" dirty="0" smtClean="0">
                <a:latin typeface="Arial Narrow" pitchFamily="34" charset="0"/>
                <a:hlinkClick r:id="rId2"/>
              </a:rPr>
              <a:t>https://www.ifp.bayern.de/projekte/qualitaet/konzeption.php</a:t>
            </a:r>
            <a:r>
              <a:rPr lang="de-DE" altLang="de-DE" dirty="0" smtClean="0">
                <a:latin typeface="Arial Narrow" pitchFamily="34" charset="0"/>
              </a:rPr>
              <a:t> </a:t>
            </a:r>
          </a:p>
          <a:p>
            <a:endParaRPr lang="de-DE" alt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April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www.ifp.bayern.de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897E9-4F08-42AC-8F2C-E12E4A9189A5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488232" y="4610452"/>
            <a:ext cx="8208912" cy="1308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de-DE" alt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Zunächst </a:t>
            </a:r>
            <a:r>
              <a:rPr lang="de-DE" altLang="de-DE" sz="2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nur Online-Veröffentlichung,</a:t>
            </a:r>
            <a:r>
              <a:rPr lang="de-DE" alt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de-DE" altLang="de-DE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u</a:t>
            </a:r>
            <a:r>
              <a:rPr lang="de-DE" altLang="de-DE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 auf den zu erwartenden Weiterentwicklungsbedarf </a:t>
            </a:r>
            <a:r>
              <a:rPr lang="de-DE" altLang="de-DE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aufgrund der </a:t>
            </a:r>
            <a:r>
              <a:rPr lang="de-DE" altLang="de-DE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Einsatzerfahrungen </a:t>
            </a:r>
            <a:r>
              <a:rPr lang="de-DE" altLang="de-DE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in der Praxis </a:t>
            </a:r>
            <a:r>
              <a:rPr lang="de-DE" altLang="de-DE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nach 1 Jahr reagieren </a:t>
            </a:r>
            <a:r>
              <a:rPr lang="de-DE" altLang="de-DE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zu können</a:t>
            </a:r>
          </a:p>
        </p:txBody>
      </p:sp>
    </p:spTree>
    <p:extLst>
      <p:ext uri="{BB962C8B-B14F-4D97-AF65-F5344CB8AC3E}">
        <p14:creationId xmlns="" xmlns:p14="http://schemas.microsoft.com/office/powerpoint/2010/main" val="12710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7 Wo zu finden?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April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www.ifp.bayern.de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89D83-F9EC-4A98-A372-F76B139B3843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 l="13555" t="8829" r="14499" b="6516"/>
          <a:stretch>
            <a:fillRect/>
          </a:stretch>
        </p:blipFill>
        <p:spPr bwMode="auto">
          <a:xfrm>
            <a:off x="611561" y="1196752"/>
            <a:ext cx="7272808" cy="481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hteck 8"/>
          <p:cNvSpPr/>
          <p:nvPr/>
        </p:nvSpPr>
        <p:spPr>
          <a:xfrm>
            <a:off x="683568" y="602128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Arial" charset="0"/>
              <a:buNone/>
            </a:pPr>
            <a:r>
              <a:rPr lang="de-DE" altLang="de-DE" u="sng" dirty="0" smtClean="0">
                <a:latin typeface="Arial Narrow" pitchFamily="34" charset="0"/>
                <a:hlinkClick r:id="rId3"/>
              </a:rPr>
              <a:t>https://www.ifp.bayern.de/projekte/qualitaet/konzeption.php</a:t>
            </a:r>
            <a:r>
              <a:rPr lang="de-DE" altLang="de-DE" dirty="0" smtClean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1 Konzeptionsentwicklung im Wandel</a:t>
            </a:r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>
          <a:xfrm>
            <a:off x="539552" y="2852936"/>
            <a:ext cx="8229600" cy="3456384"/>
          </a:xfrm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 algn="r">
              <a:spcBef>
                <a:spcPts val="1800"/>
              </a:spcBef>
              <a:buNone/>
            </a:pPr>
            <a:r>
              <a:rPr lang="de-DE" altLang="de-DE" b="1" dirty="0" smtClean="0">
                <a:latin typeface="Arial Narrow" pitchFamily="34" charset="0"/>
              </a:rPr>
              <a:t>Einführung Bildungspläne seit 2003 – Flankierung in Kitagesetzen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DE" altLang="de-DE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Grundlegender Wandel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altLang="de-DE" b="1" dirty="0" smtClean="0">
                <a:latin typeface="Arial Narrow" pitchFamily="34" charset="0"/>
              </a:rPr>
              <a:t>der </a:t>
            </a:r>
            <a:r>
              <a:rPr lang="de-DE" altLang="de-DE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Kitaaufgabe Konzeptionsentwicklung </a:t>
            </a:r>
            <a:r>
              <a:rPr lang="de-DE" altLang="de-DE" b="1" dirty="0" smtClean="0">
                <a:latin typeface="Arial Narrow" pitchFamily="34" charset="0"/>
              </a:rPr>
              <a:t>und deren </a:t>
            </a:r>
            <a:r>
              <a:rPr lang="de-DE" altLang="de-DE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Bedeutung</a:t>
            </a:r>
          </a:p>
          <a:p>
            <a:pPr>
              <a:spcBef>
                <a:spcPts val="1200"/>
              </a:spcBef>
            </a:pPr>
            <a:r>
              <a:rPr lang="de-DE" altLang="de-DE" sz="2200" b="1" dirty="0" smtClean="0">
                <a:latin typeface="Arial Narrow" pitchFamily="34" charset="0"/>
              </a:rPr>
              <a:t>Bildungspläne</a:t>
            </a:r>
            <a:r>
              <a:rPr lang="de-DE" altLang="de-DE" sz="2200" dirty="0" smtClean="0">
                <a:latin typeface="Arial Narrow" pitchFamily="34" charset="0"/>
              </a:rPr>
              <a:t> als verbindlicher Bezugs- und Orientierungsrahmen </a:t>
            </a:r>
            <a:r>
              <a:rPr lang="de-DE" altLang="de-DE" sz="2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verändern</a:t>
            </a:r>
            <a:r>
              <a:rPr lang="de-DE" altLang="de-DE" sz="2200" b="1" dirty="0" smtClean="0">
                <a:latin typeface="Arial Narrow" pitchFamily="34" charset="0"/>
              </a:rPr>
              <a:t> </a:t>
            </a:r>
            <a:r>
              <a:rPr lang="de-DE" altLang="de-DE" sz="2200" dirty="0" smtClean="0">
                <a:latin typeface="Arial Narrow" pitchFamily="34" charset="0"/>
              </a:rPr>
              <a:t>und</a:t>
            </a:r>
            <a:r>
              <a:rPr lang="de-DE" altLang="de-DE" sz="2200" b="1" dirty="0" smtClean="0">
                <a:latin typeface="Arial Narrow" pitchFamily="34" charset="0"/>
              </a:rPr>
              <a:t> </a:t>
            </a:r>
            <a:r>
              <a:rPr lang="de-DE" altLang="de-DE" sz="2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erleichtern</a:t>
            </a:r>
            <a:r>
              <a:rPr lang="de-DE" altLang="de-DE" sz="2200" b="1" dirty="0" smtClean="0">
                <a:latin typeface="Arial Narrow" pitchFamily="34" charset="0"/>
              </a:rPr>
              <a:t> </a:t>
            </a:r>
            <a:r>
              <a:rPr lang="de-DE" altLang="de-DE" sz="2200" dirty="0" smtClean="0">
                <a:latin typeface="Arial Narrow" pitchFamily="34" charset="0"/>
              </a:rPr>
              <a:t>diese</a:t>
            </a:r>
            <a:r>
              <a:rPr lang="de-DE" altLang="de-DE" sz="2200" b="1" dirty="0" smtClean="0">
                <a:latin typeface="Arial Narrow" pitchFamily="34" charset="0"/>
              </a:rPr>
              <a:t> </a:t>
            </a:r>
            <a:r>
              <a:rPr lang="de-DE" altLang="de-DE" sz="2200" b="1" dirty="0" smtClean="0">
                <a:solidFill>
                  <a:srgbClr val="0070C0"/>
                </a:solidFill>
                <a:latin typeface="Arial Narrow" pitchFamily="34" charset="0"/>
              </a:rPr>
              <a:t>anspruchsvolle Aufgabe</a:t>
            </a:r>
            <a:r>
              <a:rPr lang="de-DE" altLang="de-DE" sz="2200" dirty="0" smtClean="0">
                <a:latin typeface="Arial Narrow" pitchFamily="34" charset="0"/>
              </a:rPr>
              <a:t> </a:t>
            </a:r>
            <a:r>
              <a:rPr lang="de-DE" altLang="de-DE" sz="2200" i="1" dirty="0" smtClean="0">
                <a:latin typeface="Arial Narrow" pitchFamily="34" charset="0"/>
              </a:rPr>
              <a:t>(Umsetzungsweise </a:t>
            </a:r>
            <a:r>
              <a:rPr lang="de-DE" altLang="de-DE" sz="2200" i="1" dirty="0" err="1" smtClean="0">
                <a:latin typeface="Arial Narrow" pitchFamily="34" charset="0"/>
              </a:rPr>
              <a:t>BayBEP</a:t>
            </a:r>
            <a:r>
              <a:rPr lang="de-DE" altLang="de-DE" sz="2200" i="1" dirty="0" smtClean="0">
                <a:latin typeface="Arial Narrow" pitchFamily="34" charset="0"/>
              </a:rPr>
              <a:t> und gelebte Praxis in der Kita darlegen!)</a:t>
            </a:r>
          </a:p>
          <a:p>
            <a:pPr>
              <a:spcBef>
                <a:spcPts val="1200"/>
              </a:spcBef>
            </a:pPr>
            <a:r>
              <a:rPr lang="de-DE" altLang="de-DE" sz="2200" b="1" dirty="0" smtClean="0">
                <a:solidFill>
                  <a:srgbClr val="0070C0"/>
                </a:solidFill>
                <a:latin typeface="Arial Narrow" pitchFamily="34" charset="0"/>
              </a:rPr>
              <a:t>gesetzliche</a:t>
            </a:r>
            <a:r>
              <a:rPr lang="de-DE" altLang="de-DE" sz="2200" b="1" dirty="0" smtClean="0">
                <a:latin typeface="Arial Narrow" pitchFamily="34" charset="0"/>
              </a:rPr>
              <a:t> Verankerung </a:t>
            </a:r>
            <a:r>
              <a:rPr lang="de-DE" altLang="de-DE" sz="2200" dirty="0" smtClean="0">
                <a:latin typeface="Arial Narrow" pitchFamily="34" charset="0"/>
              </a:rPr>
              <a:t>als</a:t>
            </a:r>
            <a:r>
              <a:rPr lang="de-DE" altLang="de-DE" sz="2200" b="1" dirty="0" smtClean="0">
                <a:latin typeface="Arial Narrow" pitchFamily="34" charset="0"/>
              </a:rPr>
              <a:t> </a:t>
            </a:r>
            <a:r>
              <a:rPr lang="de-DE" altLang="de-DE" sz="2200" b="1" dirty="0" smtClean="0">
                <a:solidFill>
                  <a:srgbClr val="0070C0"/>
                </a:solidFill>
                <a:latin typeface="Arial Narrow" pitchFamily="34" charset="0"/>
              </a:rPr>
              <a:t>Pflichtaufgabe</a:t>
            </a:r>
            <a:r>
              <a:rPr lang="de-DE" altLang="de-DE" sz="2200" b="1" dirty="0" smtClean="0">
                <a:latin typeface="Arial Narrow" pitchFamily="34" charset="0"/>
              </a:rPr>
              <a:t> </a:t>
            </a:r>
            <a:r>
              <a:rPr lang="de-DE" altLang="de-DE" sz="2200" dirty="0" smtClean="0">
                <a:latin typeface="Arial Narrow" pitchFamily="34" charset="0"/>
              </a:rPr>
              <a:t>auf </a:t>
            </a:r>
            <a:r>
              <a:rPr lang="de-DE" altLang="de-DE" sz="2200" b="1" dirty="0" smtClean="0">
                <a:latin typeface="Arial Narrow" pitchFamily="34" charset="0"/>
              </a:rPr>
              <a:t>Bundes- und Landes-ebene</a:t>
            </a:r>
            <a:r>
              <a:rPr lang="de-DE" altLang="de-DE" sz="2200" dirty="0" smtClean="0">
                <a:latin typeface="Arial Narrow" pitchFamily="34" charset="0"/>
              </a:rPr>
              <a:t> </a:t>
            </a:r>
            <a:r>
              <a:rPr lang="de-DE" altLang="de-DE" sz="2000" i="1" dirty="0" smtClean="0">
                <a:latin typeface="Arial Narrow" pitchFamily="34" charset="0"/>
              </a:rPr>
              <a:t>(vgl. § 45 Abs. 3 SGB VIII,</a:t>
            </a:r>
            <a:r>
              <a:rPr lang="de-DE" altLang="de-DE" sz="2000" b="1" i="1" dirty="0" smtClean="0">
                <a:latin typeface="Arial Narrow" pitchFamily="34" charset="0"/>
              </a:rPr>
              <a:t> </a:t>
            </a:r>
            <a:r>
              <a:rPr lang="de-DE" altLang="de-DE" sz="2000" i="1" dirty="0" smtClean="0">
                <a:latin typeface="Arial Narrow" pitchFamily="34" charset="0"/>
              </a:rPr>
              <a:t>Art. 19 Nrn. 2 und 3 </a:t>
            </a:r>
            <a:r>
              <a:rPr lang="de-DE" altLang="de-DE" sz="2000" i="1" dirty="0" err="1" smtClean="0">
                <a:latin typeface="Arial Narrow" pitchFamily="34" charset="0"/>
              </a:rPr>
              <a:t>BayKiBiG</a:t>
            </a:r>
            <a:r>
              <a:rPr lang="de-DE" altLang="de-DE" sz="2000" i="1" dirty="0" smtClean="0">
                <a:latin typeface="Arial Narrow" pitchFamily="34" charset="0"/>
              </a:rPr>
              <a:t>).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April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www.ifp.bayern.de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4130A-1606-441F-B457-FC3255C1EF22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39552" y="1354703"/>
            <a:ext cx="8280920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alt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Konzeptionsentwicklung in Kitas in Deutschland </a:t>
            </a:r>
          </a:p>
          <a:p>
            <a:pPr marL="360363" indent="-360363">
              <a:spcBef>
                <a:spcPts val="600"/>
              </a:spcBef>
              <a:buFont typeface="Arial" pitchFamily="34" charset="0"/>
              <a:buChar char="•"/>
            </a:pPr>
            <a:r>
              <a:rPr lang="de-DE" alt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bereits</a:t>
            </a:r>
            <a:r>
              <a:rPr lang="de-DE" alt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seit </a:t>
            </a:r>
            <a:r>
              <a:rPr lang="de-DE" altLang="de-DE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Ende </a:t>
            </a:r>
            <a:r>
              <a:rPr lang="de-DE" alt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der</a:t>
            </a:r>
            <a:r>
              <a:rPr lang="de-DE" altLang="de-DE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1990er Jahre </a:t>
            </a:r>
            <a:r>
              <a:rPr lang="de-DE" alt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ein</a:t>
            </a:r>
            <a:r>
              <a:rPr lang="de-DE" alt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Thema</a:t>
            </a:r>
            <a:r>
              <a:rPr lang="de-DE" alt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</a:p>
          <a:p>
            <a:pPr marL="360363" indent="-360363">
              <a:spcBef>
                <a:spcPts val="600"/>
              </a:spcBef>
              <a:buFont typeface="Arial" pitchFamily="34" charset="0"/>
              <a:buChar char="•"/>
            </a:pPr>
            <a:r>
              <a:rPr lang="de-DE" alt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von Anbeginn gesehen als </a:t>
            </a:r>
            <a:r>
              <a:rPr lang="de-DE" altLang="de-DE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Grundstein</a:t>
            </a:r>
            <a:r>
              <a:rPr lang="de-DE" alt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de-DE" alt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der</a:t>
            </a:r>
            <a:r>
              <a:rPr lang="de-DE" alt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de-DE" altLang="de-DE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Qualitätsentwicklung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358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1 Konzeptionsentwicklung im Wandel – Pflichtaufgabe</a:t>
            </a:r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>
          <a:xfrm>
            <a:off x="467544" y="3902571"/>
            <a:ext cx="8280920" cy="2088232"/>
          </a:xfrm>
          <a:ln w="19050">
            <a:solidFill>
              <a:srgbClr val="F08A16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de-DE" altLang="de-DE" sz="2600" b="1" dirty="0" smtClean="0">
                <a:latin typeface="Arial Narrow" pitchFamily="34" charset="0"/>
              </a:rPr>
              <a:t>Vorlage einer </a:t>
            </a:r>
            <a:r>
              <a:rPr lang="de-DE" altLang="de-DE" sz="2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Konzeption</a:t>
            </a:r>
            <a:r>
              <a:rPr lang="de-DE" altLang="de-DE" sz="2600" b="1" dirty="0" smtClean="0">
                <a:latin typeface="Arial Narrow" pitchFamily="34" charset="0"/>
              </a:rPr>
              <a:t> </a:t>
            </a:r>
            <a:r>
              <a:rPr lang="de-DE" altLang="de-DE" sz="2600" dirty="0" smtClean="0">
                <a:latin typeface="Arial Narrow" pitchFamily="34" charset="0"/>
              </a:rPr>
              <a:t>– </a:t>
            </a:r>
            <a:r>
              <a:rPr lang="de-DE" altLang="de-DE" sz="2600" b="1" dirty="0" smtClean="0">
                <a:latin typeface="Arial Narrow" pitchFamily="34" charset="0"/>
              </a:rPr>
              <a:t>deren</a:t>
            </a:r>
            <a:r>
              <a:rPr lang="de-DE" altLang="de-DE" sz="2600" dirty="0" smtClean="0">
                <a:latin typeface="Arial Narrow" pitchFamily="34" charset="0"/>
              </a:rPr>
              <a:t> </a:t>
            </a:r>
            <a:r>
              <a:rPr lang="de-DE" altLang="de-DE" sz="2600" b="1" dirty="0" smtClean="0">
                <a:latin typeface="Arial Narrow" pitchFamily="34" charset="0"/>
              </a:rPr>
              <a:t>regelmäßige</a:t>
            </a:r>
            <a:r>
              <a:rPr lang="de-DE" altLang="de-DE" sz="2600" dirty="0" smtClean="0">
                <a:latin typeface="Arial Narrow" pitchFamily="34" charset="0"/>
              </a:rPr>
              <a:t> </a:t>
            </a:r>
            <a:r>
              <a:rPr lang="de-DE" altLang="de-DE" sz="2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Fortschreibung</a:t>
            </a:r>
            <a:endParaRPr lang="de-DE" altLang="de-DE" sz="26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de-DE" altLang="de-DE" sz="2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Voraussetzung</a:t>
            </a:r>
            <a:r>
              <a:rPr lang="de-DE" altLang="de-DE" sz="2600" b="1" dirty="0" smtClean="0">
                <a:latin typeface="Arial Narrow" pitchFamily="34" charset="0"/>
              </a:rPr>
              <a:t> </a:t>
            </a:r>
            <a:r>
              <a:rPr lang="de-DE" altLang="de-DE" sz="2600" dirty="0" smtClean="0">
                <a:latin typeface="Arial Narrow" pitchFamily="34" charset="0"/>
              </a:rPr>
              <a:t>für</a:t>
            </a:r>
            <a:r>
              <a:rPr lang="de-DE" altLang="de-DE" sz="2600" b="1" dirty="0" smtClean="0">
                <a:latin typeface="Arial Narrow" pitchFamily="34" charset="0"/>
              </a:rPr>
              <a:t> </a:t>
            </a:r>
            <a:r>
              <a:rPr lang="de-DE" altLang="de-DE" sz="2600" dirty="0" smtClean="0">
                <a:latin typeface="Arial Narrow" pitchFamily="34" charset="0"/>
              </a:rPr>
              <a:t>den</a:t>
            </a:r>
            <a:r>
              <a:rPr lang="de-DE" altLang="de-DE" sz="2600" b="1" dirty="0" smtClean="0">
                <a:latin typeface="Arial Narrow" pitchFamily="34" charset="0"/>
              </a:rPr>
              <a:t> Erhalt </a:t>
            </a:r>
          </a:p>
          <a:p>
            <a:r>
              <a:rPr lang="de-DE" altLang="de-DE" sz="2600" dirty="0" smtClean="0">
                <a:latin typeface="Arial Narrow" pitchFamily="34" charset="0"/>
              </a:rPr>
              <a:t>sowohl einer </a:t>
            </a:r>
            <a:r>
              <a:rPr lang="de-DE" altLang="de-DE" sz="2600" b="1" dirty="0" smtClean="0">
                <a:latin typeface="Arial Narrow" pitchFamily="34" charset="0"/>
              </a:rPr>
              <a:t>Betriebserlaubnis </a:t>
            </a:r>
            <a:r>
              <a:rPr lang="de-DE" altLang="de-DE" sz="2000" dirty="0" smtClean="0">
                <a:latin typeface="Arial Narrow" pitchFamily="34" charset="0"/>
              </a:rPr>
              <a:t>(§ 45 Abs. 3 SGB VIII) </a:t>
            </a:r>
            <a:endParaRPr lang="de-DE" altLang="de-DE" sz="2800" b="1" dirty="0" smtClean="0">
              <a:latin typeface="Arial Narrow" pitchFamily="34" charset="0"/>
            </a:endParaRPr>
          </a:p>
          <a:p>
            <a:r>
              <a:rPr lang="de-DE" altLang="de-DE" sz="2600" dirty="0" smtClean="0">
                <a:latin typeface="Arial Narrow" pitchFamily="34" charset="0"/>
              </a:rPr>
              <a:t>als auch einer </a:t>
            </a:r>
            <a:r>
              <a:rPr lang="de-DE" altLang="de-DE" sz="2600" b="1" dirty="0" smtClean="0">
                <a:latin typeface="Arial Narrow" pitchFamily="34" charset="0"/>
              </a:rPr>
              <a:t>staatlichen Förderung</a:t>
            </a:r>
            <a:r>
              <a:rPr lang="de-DE" altLang="de-DE" sz="2600" dirty="0" smtClean="0">
                <a:latin typeface="Arial Narrow" pitchFamily="34" charset="0"/>
              </a:rPr>
              <a:t> </a:t>
            </a:r>
            <a:r>
              <a:rPr lang="de-DE" altLang="de-DE" sz="2000" dirty="0" smtClean="0">
                <a:latin typeface="Arial Narrow" pitchFamily="34" charset="0"/>
              </a:rPr>
              <a:t>(Art. 19 Nrn. 2. 3 </a:t>
            </a:r>
            <a:r>
              <a:rPr lang="de-DE" altLang="de-DE" sz="2000" dirty="0" err="1" smtClean="0">
                <a:latin typeface="Arial Narrow" pitchFamily="34" charset="0"/>
              </a:rPr>
              <a:t>BayKiBiG</a:t>
            </a:r>
            <a:r>
              <a:rPr lang="de-DE" altLang="de-DE" sz="2000" dirty="0" smtClean="0">
                <a:latin typeface="Arial Narrow" pitchFamily="34" charset="0"/>
              </a:rPr>
              <a:t>)  </a:t>
            </a:r>
            <a:endParaRPr lang="de-DE" altLang="de-DE" sz="2800" dirty="0" smtClean="0">
              <a:latin typeface="Arial Narrow" pitchFamily="34" charset="0"/>
            </a:endParaRPr>
          </a:p>
          <a:p>
            <a:endParaRPr lang="de-DE" alt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April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www.ifp.bayern.de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FC212-038D-43C5-86FB-91CA36C3088C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467544" y="1700808"/>
            <a:ext cx="8280920" cy="2015936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altLang="de-DE" sz="2500" b="1" dirty="0" smtClean="0">
                <a:solidFill>
                  <a:srgbClr val="0070C0"/>
                </a:solidFill>
                <a:latin typeface="Arial Narrow" pitchFamily="34" charset="0"/>
              </a:rPr>
              <a:t>Bayerisches Kinderbildungs- und -</a:t>
            </a:r>
            <a:r>
              <a:rPr lang="de-DE" altLang="de-DE" sz="2500" b="1" dirty="0" err="1" smtClean="0">
                <a:solidFill>
                  <a:srgbClr val="0070C0"/>
                </a:solidFill>
                <a:latin typeface="Arial Narrow" pitchFamily="34" charset="0"/>
              </a:rPr>
              <a:t>betreuungsgesetz</a:t>
            </a:r>
            <a:r>
              <a:rPr lang="de-DE" altLang="de-DE" sz="2500" b="1" dirty="0" smtClean="0">
                <a:solidFill>
                  <a:srgbClr val="0070C0"/>
                </a:solidFill>
                <a:latin typeface="Arial Narrow" pitchFamily="34" charset="0"/>
              </a:rPr>
              <a:t> (</a:t>
            </a:r>
            <a:r>
              <a:rPr lang="de-DE" altLang="de-DE" sz="2500" b="1" dirty="0" err="1" smtClean="0">
                <a:solidFill>
                  <a:srgbClr val="0070C0"/>
                </a:solidFill>
                <a:latin typeface="Arial Narrow" pitchFamily="34" charset="0"/>
              </a:rPr>
              <a:t>BayKiBiG</a:t>
            </a:r>
            <a:r>
              <a:rPr lang="de-DE" altLang="de-DE" sz="2500" b="1" dirty="0" smtClean="0">
                <a:solidFill>
                  <a:srgbClr val="0070C0"/>
                </a:solidFill>
                <a:latin typeface="Arial Narrow" pitchFamily="34" charset="0"/>
              </a:rPr>
              <a:t>) </a:t>
            </a:r>
          </a:p>
          <a:p>
            <a:pPr algn="ctr">
              <a:spcBef>
                <a:spcPts val="1800"/>
              </a:spcBef>
            </a:pPr>
            <a:r>
              <a:rPr lang="de-DE" altLang="de-DE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Verpflichtung</a:t>
            </a:r>
            <a:r>
              <a:rPr lang="de-DE" altLang="de-DE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de-DE" altLang="de-DE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aller bayerischen Kindertageseinrichtungen, </a:t>
            </a:r>
          </a:p>
          <a:p>
            <a:pPr algn="ctr">
              <a:spcBef>
                <a:spcPts val="0"/>
              </a:spcBef>
            </a:pPr>
            <a:r>
              <a:rPr lang="de-DE" altLang="de-DE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eine</a:t>
            </a:r>
            <a:r>
              <a:rPr lang="de-DE" altLang="de-DE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de-DE" altLang="de-DE" sz="2600" b="1" dirty="0" smtClean="0">
                <a:solidFill>
                  <a:srgbClr val="0070C0"/>
                </a:solidFill>
                <a:latin typeface="Arial Narrow" pitchFamily="34" charset="0"/>
              </a:rPr>
              <a:t>pädagogische</a:t>
            </a:r>
            <a:r>
              <a:rPr lang="de-DE" altLang="de-DE" sz="2600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de-DE" altLang="de-DE" sz="2600" b="1" dirty="0" smtClean="0">
                <a:solidFill>
                  <a:srgbClr val="0070C0"/>
                </a:solidFill>
                <a:latin typeface="Arial Narrow" pitchFamily="34" charset="0"/>
              </a:rPr>
              <a:t>Konzeption</a:t>
            </a:r>
            <a:r>
              <a:rPr lang="de-DE" altLang="de-DE" sz="2600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de-DE" altLang="de-DE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zu </a:t>
            </a:r>
            <a:r>
              <a:rPr lang="de-DE" altLang="de-DE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veröffentlichen</a:t>
            </a:r>
            <a:endParaRPr lang="de-DE" altLang="de-DE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de-DE" alt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seit</a:t>
            </a:r>
            <a:r>
              <a:rPr lang="de-DE" alt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de-DE" alt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Inkrafttreten des </a:t>
            </a:r>
            <a:r>
              <a:rPr lang="de-DE" altLang="de-D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BayKiBiG</a:t>
            </a:r>
            <a:r>
              <a:rPr lang="de-DE" alt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zum </a:t>
            </a:r>
            <a:r>
              <a:rPr lang="de-DE" alt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01.08.2005</a:t>
            </a:r>
            <a:r>
              <a:rPr lang="de-DE" alt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305591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700" dirty="0" smtClean="0"/>
              <a:t>1 Konzeptionsentwicklung im Wandel – Begriffsklärung</a:t>
            </a:r>
            <a:endParaRPr lang="de-DE" sz="270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3394720" cy="585216"/>
          </a:xfrm>
        </p:spPr>
        <p:txBody>
          <a:bodyPr/>
          <a:lstStyle/>
          <a:p>
            <a:r>
              <a:rPr lang="de-DE" sz="2800" dirty="0">
                <a:solidFill>
                  <a:srgbClr val="0070C0"/>
                </a:solidFill>
              </a:rPr>
              <a:t>Konzept</a:t>
            </a:r>
            <a:r>
              <a:rPr lang="de-DE" sz="2800" dirty="0" smtClean="0">
                <a:solidFill>
                  <a:srgbClr val="0070C0"/>
                </a:solidFill>
              </a:rPr>
              <a:t>…</a:t>
            </a:r>
            <a:endParaRPr lang="de-DE" sz="2800" dirty="0">
              <a:solidFill>
                <a:srgbClr val="0070C0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457200" y="1853976"/>
            <a:ext cx="3394720" cy="395128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de-DE" sz="2000" b="1" dirty="0">
                <a:latin typeface="Arial Narrow" panose="020B0606020202030204" pitchFamily="34" charset="0"/>
                <a:ea typeface="Calibri"/>
                <a:cs typeface="Times New Roman"/>
              </a:rPr>
              <a:t>etwas Vorläufiges </a:t>
            </a:r>
            <a:r>
              <a:rPr lang="de-DE" sz="2000" dirty="0">
                <a:latin typeface="Arial Narrow" panose="020B0606020202030204" pitchFamily="34" charset="0"/>
                <a:ea typeface="Calibri"/>
                <a:cs typeface="Times New Roman"/>
              </a:rPr>
              <a:t>und</a:t>
            </a:r>
            <a:r>
              <a:rPr lang="de-DE" sz="2000" b="1" dirty="0">
                <a:latin typeface="Arial Narrow" panose="020B0606020202030204" pitchFamily="34" charset="0"/>
                <a:ea typeface="Calibri"/>
                <a:cs typeface="Times New Roman"/>
              </a:rPr>
              <a:t> noch </a:t>
            </a:r>
            <a:r>
              <a:rPr lang="de-DE" sz="2000" b="1" dirty="0">
                <a:solidFill>
                  <a:srgbClr val="0070C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wenig verbindlich</a:t>
            </a:r>
            <a:endParaRPr lang="de-DE" sz="2000" dirty="0">
              <a:solidFill>
                <a:srgbClr val="0070C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Symbol"/>
              <a:buChar char=""/>
              <a:defRPr/>
            </a:pPr>
            <a:r>
              <a:rPr lang="de-DE" sz="2000" dirty="0">
                <a:latin typeface="Arial Narrow" panose="020B0606020202030204" pitchFamily="34" charset="0"/>
                <a:ea typeface="Calibri"/>
                <a:cs typeface="Times New Roman"/>
              </a:rPr>
              <a:t>skizzenhafter Charakter </a:t>
            </a:r>
          </a:p>
          <a:p>
            <a:pPr>
              <a:spcAft>
                <a:spcPts val="0"/>
              </a:spcAft>
              <a:buFont typeface="Symbol"/>
              <a:buChar char=""/>
              <a:defRPr/>
            </a:pPr>
            <a:r>
              <a:rPr lang="de-DE" sz="2000" b="1" dirty="0">
                <a:latin typeface="Arial Narrow" panose="020B0606020202030204" pitchFamily="34" charset="0"/>
                <a:ea typeface="Calibri"/>
                <a:cs typeface="Times New Roman"/>
              </a:rPr>
              <a:t>Entwurf </a:t>
            </a:r>
          </a:p>
          <a:p>
            <a:pPr>
              <a:spcAft>
                <a:spcPts val="0"/>
              </a:spcAft>
              <a:buFont typeface="Symbol"/>
              <a:buChar char=""/>
              <a:defRPr/>
            </a:pPr>
            <a:r>
              <a:rPr lang="de-DE" sz="2000" b="1" dirty="0">
                <a:latin typeface="Arial Narrow" panose="020B0606020202030204" pitchFamily="34" charset="0"/>
                <a:ea typeface="Calibri"/>
                <a:cs typeface="Times New Roman"/>
              </a:rPr>
              <a:t>grobe Beschreibung </a:t>
            </a:r>
            <a:r>
              <a:rPr lang="de-DE" sz="2000" dirty="0">
                <a:latin typeface="Arial Narrow" panose="020B0606020202030204" pitchFamily="34" charset="0"/>
                <a:ea typeface="Calibri"/>
                <a:cs typeface="Times New Roman"/>
              </a:rPr>
              <a:t>der übergeordneten Schwerpunkte und/oder möglichen Ziele einer </a:t>
            </a:r>
            <a:r>
              <a:rPr lang="de-DE" sz="2000" dirty="0" smtClean="0">
                <a:latin typeface="Arial Narrow" panose="020B0606020202030204" pitchFamily="34" charset="0"/>
                <a:ea typeface="Calibri"/>
                <a:cs typeface="Times New Roman"/>
              </a:rPr>
              <a:t>Einrichtung</a:t>
            </a:r>
            <a:endParaRPr lang="de-DE" sz="2000" dirty="0"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"/>
          </p:nvPr>
        </p:nvSpPr>
        <p:spPr>
          <a:xfrm>
            <a:off x="3995936" y="1268760"/>
            <a:ext cx="4690865" cy="585216"/>
          </a:xfrm>
        </p:spPr>
        <p:txBody>
          <a:bodyPr/>
          <a:lstStyle/>
          <a:p>
            <a:r>
              <a:rPr lang="de-DE" sz="2800" dirty="0">
                <a:solidFill>
                  <a:schemeClr val="accent6">
                    <a:lumMod val="75000"/>
                  </a:schemeClr>
                </a:solidFill>
              </a:rPr>
              <a:t>Konzeption</a:t>
            </a:r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endParaRPr lang="de-DE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Inhaltsplatzhalter 10"/>
          <p:cNvSpPr>
            <a:spLocks noGrp="1"/>
          </p:cNvSpPr>
          <p:nvPr>
            <p:ph sz="quarter" idx="4"/>
          </p:nvPr>
        </p:nvSpPr>
        <p:spPr>
          <a:xfrm>
            <a:off x="3995936" y="1853976"/>
            <a:ext cx="4690865" cy="395128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spcAft>
                <a:spcPts val="0"/>
              </a:spcAft>
              <a:buFont typeface="Symbol"/>
              <a:buChar char=""/>
              <a:defRPr/>
            </a:pPr>
            <a:r>
              <a:rPr lang="de-DE" sz="2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Calibri"/>
                <a:cs typeface="Times New Roman"/>
              </a:rPr>
              <a:t>verbindliche</a:t>
            </a:r>
            <a:r>
              <a:rPr lang="de-DE" sz="2000" b="1" dirty="0">
                <a:latin typeface="Arial Narrow" panose="020B0606020202030204" pitchFamily="34" charset="0"/>
                <a:ea typeface="Calibri"/>
                <a:cs typeface="Times New Roman"/>
              </a:rPr>
              <a:t> Grundlage für </a:t>
            </a:r>
            <a:r>
              <a:rPr lang="de-DE" sz="2000" dirty="0">
                <a:latin typeface="Arial Narrow" panose="020B0606020202030204" pitchFamily="34" charset="0"/>
                <a:ea typeface="Calibri"/>
                <a:cs typeface="Times New Roman"/>
              </a:rPr>
              <a:t>die</a:t>
            </a:r>
            <a:r>
              <a:rPr lang="de-DE" sz="2000" b="1" dirty="0"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r>
              <a:rPr lang="de-DE" sz="2000" b="1" dirty="0" err="1" smtClean="0">
                <a:latin typeface="Arial Narrow" panose="020B0606020202030204" pitchFamily="34" charset="0"/>
                <a:ea typeface="Calibri"/>
                <a:cs typeface="Times New Roman"/>
              </a:rPr>
              <a:t>pädago</a:t>
            </a:r>
            <a:r>
              <a:rPr lang="de-DE" sz="2000" b="1" dirty="0" smtClean="0">
                <a:latin typeface="Arial Narrow" panose="020B0606020202030204" pitchFamily="34" charset="0"/>
                <a:ea typeface="Calibri"/>
                <a:cs typeface="Times New Roman"/>
              </a:rPr>
              <a:t>-gische </a:t>
            </a:r>
            <a:r>
              <a:rPr lang="de-DE" sz="2000" b="1" dirty="0">
                <a:latin typeface="Arial Narrow" panose="020B0606020202030204" pitchFamily="34" charset="0"/>
                <a:ea typeface="Calibri"/>
                <a:cs typeface="Times New Roman"/>
              </a:rPr>
              <a:t>Arbeit</a:t>
            </a:r>
            <a:endParaRPr lang="de-DE" sz="2000" dirty="0">
              <a:latin typeface="Arial Narrow" panose="020B0606020202030204" pitchFamily="34" charset="0"/>
              <a:ea typeface="Calibri"/>
              <a:cs typeface="Times New Roman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de-DE" sz="2000" b="1" dirty="0">
                <a:latin typeface="Arial Narrow" panose="020B0606020202030204" pitchFamily="34" charset="0"/>
                <a:ea typeface="Calibri"/>
                <a:cs typeface="Times New Roman"/>
              </a:rPr>
              <a:t>Ergebnis </a:t>
            </a:r>
            <a:r>
              <a:rPr lang="de-DE" sz="2000" dirty="0">
                <a:latin typeface="Arial Narrow" panose="020B0606020202030204" pitchFamily="34" charset="0"/>
                <a:ea typeface="Calibri"/>
                <a:cs typeface="Times New Roman"/>
              </a:rPr>
              <a:t>eines</a:t>
            </a:r>
            <a:r>
              <a:rPr lang="de-DE" sz="2000" b="1" dirty="0">
                <a:latin typeface="Arial Narrow" panose="020B0606020202030204" pitchFamily="34" charset="0"/>
                <a:ea typeface="Calibri"/>
                <a:cs typeface="Times New Roman"/>
              </a:rPr>
              <a:t> lebendigen Prozesses</a:t>
            </a:r>
            <a:r>
              <a:rPr lang="de-DE" sz="2000" dirty="0">
                <a:latin typeface="Arial Narrow" panose="020B0606020202030204" pitchFamily="34" charset="0"/>
                <a:ea typeface="Calibri"/>
                <a:cs typeface="Times New Roman"/>
              </a:rPr>
              <a:t>, in dem </a:t>
            </a:r>
            <a:r>
              <a:rPr lang="de-DE" sz="2000" dirty="0" err="1">
                <a:latin typeface="Arial Narrow" panose="020B0606020202030204" pitchFamily="34" charset="0"/>
                <a:ea typeface="Calibri"/>
                <a:cs typeface="Times New Roman"/>
              </a:rPr>
              <a:t>Kitateam</a:t>
            </a:r>
            <a:r>
              <a:rPr lang="de-DE" sz="2000" dirty="0">
                <a:latin typeface="Arial Narrow" panose="020B0606020202030204" pitchFamily="34" charset="0"/>
                <a:ea typeface="Calibri"/>
                <a:cs typeface="Times New Roman"/>
              </a:rPr>
              <a:t>, Träger, Eltern und Kinder alle für sie relevanten Bereiche diskutiert, festgehalten und weiterentwickelt haben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de-DE" sz="2000" b="1" dirty="0">
                <a:latin typeface="Arial Narrow" panose="020B0606020202030204" pitchFamily="34" charset="0"/>
                <a:ea typeface="Calibri"/>
                <a:cs typeface="Times New Roman"/>
              </a:rPr>
              <a:t>reflektierte </a:t>
            </a:r>
            <a:r>
              <a:rPr lang="de-DE" sz="2000" dirty="0">
                <a:latin typeface="Arial Narrow" panose="020B0606020202030204" pitchFamily="34" charset="0"/>
                <a:ea typeface="Calibri"/>
                <a:cs typeface="Times New Roman"/>
              </a:rPr>
              <a:t>und</a:t>
            </a:r>
            <a:r>
              <a:rPr lang="de-DE" sz="2000" b="1" dirty="0">
                <a:latin typeface="Arial Narrow" panose="020B0606020202030204" pitchFamily="34" charset="0"/>
                <a:ea typeface="Calibri"/>
                <a:cs typeface="Times New Roman"/>
              </a:rPr>
              <a:t> fundierte Darstellung aller relevanten</a:t>
            </a:r>
            <a:r>
              <a:rPr lang="de-DE" sz="2000" dirty="0"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r>
              <a:rPr lang="de-DE" sz="2000" b="1" dirty="0">
                <a:latin typeface="Arial Narrow" panose="020B0606020202030204" pitchFamily="34" charset="0"/>
                <a:ea typeface="Calibri"/>
                <a:cs typeface="Times New Roman"/>
              </a:rPr>
              <a:t>Inhaltspunkte,</a:t>
            </a:r>
            <a:r>
              <a:rPr lang="de-DE" sz="2000" dirty="0">
                <a:latin typeface="Arial Narrow" panose="020B0606020202030204" pitchFamily="34" charset="0"/>
                <a:ea typeface="Calibri"/>
                <a:cs typeface="Times New Roman"/>
              </a:rPr>
              <a:t> die unter Einbeziehung geltender Leitbilder formuliert und mit dem theoretischen Wissen derjenigen verknüpft sind, die diese Konzeption verfasst haben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April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www.ifp.bayern.de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287967" y="6356350"/>
            <a:ext cx="2387721" cy="365125"/>
          </a:xfrm>
        </p:spPr>
        <p:txBody>
          <a:bodyPr/>
          <a:lstStyle/>
          <a:p>
            <a:pPr>
              <a:defRPr/>
            </a:pPr>
            <a:fld id="{42989D83-F9EC-4A98-A372-F76B139B384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467544" y="5847655"/>
            <a:ext cx="8208912" cy="461665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Entscheidung Gesetzgeber – </a:t>
            </a:r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Konzeption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als korrekter Begriff </a:t>
            </a:r>
            <a:endParaRPr lang="de-DE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568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2 Entstehung des Orientierungsrahmens</a:t>
            </a:r>
          </a:p>
        </p:txBody>
      </p:sp>
      <p:sp>
        <p:nvSpPr>
          <p:cNvPr id="9219" name="Inhaltsplatzhalt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104456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2800" b="1" dirty="0" smtClean="0">
                <a:latin typeface="Arial Narrow" pitchFamily="34" charset="0"/>
              </a:rPr>
              <a:t>Ergebnis</a:t>
            </a:r>
            <a:r>
              <a:rPr lang="de-DE" altLang="de-DE" sz="2800" dirty="0" smtClean="0">
                <a:latin typeface="Arial Narrow" pitchFamily="34" charset="0"/>
              </a:rPr>
              <a:t> eines </a:t>
            </a:r>
            <a:r>
              <a:rPr lang="de-DE" altLang="de-DE" sz="2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mehrjährigen Entwicklungs- und Verständigungsprozesses </a:t>
            </a:r>
            <a:r>
              <a:rPr lang="de-DE" altLang="de-DE" sz="2800" b="1" dirty="0" smtClean="0">
                <a:latin typeface="Arial Narrow" pitchFamily="34" charset="0"/>
              </a:rPr>
              <a:t>mit breiter Praxisbeteiligung </a:t>
            </a:r>
            <a:endParaRPr lang="de-DE" altLang="de-DE" sz="2800" dirty="0">
              <a:latin typeface="Arial Narrow" pitchFamily="34" charset="0"/>
            </a:endParaRPr>
          </a:p>
          <a:p>
            <a:pPr lvl="1"/>
            <a:r>
              <a:rPr lang="de-DE" altLang="de-DE" dirty="0" smtClean="0">
                <a:latin typeface="Arial Narrow" pitchFamily="34" charset="0"/>
              </a:rPr>
              <a:t>IFP-Workshops (mit Kitaleitungen, Fachberatung, Fortbildner/innen)</a:t>
            </a:r>
          </a:p>
          <a:p>
            <a:pPr lvl="1">
              <a:spcBef>
                <a:spcPts val="300"/>
              </a:spcBef>
            </a:pPr>
            <a:r>
              <a:rPr lang="de-DE" altLang="de-DE" dirty="0" smtClean="0">
                <a:latin typeface="Arial Narrow" pitchFamily="34" charset="0"/>
              </a:rPr>
              <a:t>Ko-Kita-Netzwerk Bayern - jetzt: Praxisbeirat </a:t>
            </a:r>
          </a:p>
          <a:p>
            <a:pPr lvl="1">
              <a:spcBef>
                <a:spcPts val="300"/>
              </a:spcBef>
            </a:pPr>
            <a:r>
              <a:rPr lang="de-DE" altLang="de-DE" dirty="0" smtClean="0">
                <a:latin typeface="Arial Narrow" pitchFamily="34" charset="0"/>
              </a:rPr>
              <a:t>Praxiserprobung und Expertenbefragung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DE" altLang="de-DE" sz="2800" dirty="0" smtClean="0">
                <a:latin typeface="Arial Narrow" pitchFamily="34" charset="0"/>
              </a:rPr>
              <a:t>B</a:t>
            </a:r>
            <a:r>
              <a:rPr lang="de-DE" altLang="de-DE" sz="2800" dirty="0" smtClean="0">
                <a:latin typeface="Arial Narrow" pitchFamily="34" charset="0"/>
              </a:rPr>
              <a:t>eruht </a:t>
            </a:r>
            <a:r>
              <a:rPr lang="de-DE" altLang="de-DE" sz="2800" dirty="0" smtClean="0">
                <a:latin typeface="Arial Narrow" pitchFamily="34" charset="0"/>
              </a:rPr>
              <a:t>auch auf </a:t>
            </a:r>
            <a:r>
              <a:rPr lang="de-DE" altLang="de-DE" sz="2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Auswertung</a:t>
            </a:r>
            <a:r>
              <a:rPr lang="de-DE" altLang="de-DE" sz="2800" b="1" dirty="0" smtClean="0">
                <a:latin typeface="Arial Narrow" pitchFamily="34" charset="0"/>
              </a:rPr>
              <a:t> </a:t>
            </a:r>
            <a:r>
              <a:rPr lang="de-DE" altLang="de-DE" sz="2800" dirty="0" smtClean="0">
                <a:latin typeface="Arial Narrow" pitchFamily="34" charset="0"/>
              </a:rPr>
              <a:t>von</a:t>
            </a:r>
            <a:r>
              <a:rPr lang="de-DE" altLang="de-DE" sz="2800" b="1" dirty="0" smtClean="0">
                <a:latin typeface="Arial Narrow" pitchFamily="34" charset="0"/>
              </a:rPr>
              <a:t> </a:t>
            </a:r>
            <a:r>
              <a:rPr lang="de-DE" altLang="de-DE" sz="2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acht Empfehlungen </a:t>
            </a:r>
            <a:r>
              <a:rPr lang="de-DE" altLang="de-DE" sz="2800" b="1" dirty="0" smtClean="0">
                <a:latin typeface="Arial Narrow" pitchFamily="34" charset="0"/>
              </a:rPr>
              <a:t>zur Konzeptionsentwicklung anderer Länder in </a:t>
            </a:r>
          </a:p>
          <a:p>
            <a:pPr lvl="1"/>
            <a:r>
              <a:rPr lang="de-DE" altLang="de-DE" b="1" dirty="0" smtClean="0">
                <a:latin typeface="Arial Narrow" pitchFamily="34" charset="0"/>
              </a:rPr>
              <a:t>Deutschland</a:t>
            </a:r>
            <a:r>
              <a:rPr lang="de-DE" altLang="de-DE" dirty="0" smtClean="0">
                <a:latin typeface="Arial Narrow" pitchFamily="34" charset="0"/>
              </a:rPr>
              <a:t> (Berlin, Brandenburg, Hessen, Nordrhein-Westfalen) und </a:t>
            </a:r>
          </a:p>
          <a:p>
            <a:pPr lvl="1"/>
            <a:r>
              <a:rPr lang="de-DE" altLang="de-DE" b="1" dirty="0" smtClean="0">
                <a:latin typeface="Arial Narrow" pitchFamily="34" charset="0"/>
              </a:rPr>
              <a:t>Österreich</a:t>
            </a:r>
            <a:r>
              <a:rPr lang="de-DE" altLang="de-DE" dirty="0" smtClean="0">
                <a:latin typeface="Arial Narrow" pitchFamily="34" charset="0"/>
              </a:rPr>
              <a:t> (Oberösterreich, Tirol, Salzburg) </a:t>
            </a:r>
            <a:endParaRPr lang="de-DE" altLang="de-DE" b="1" dirty="0" smtClean="0">
              <a:latin typeface="Arial Narrow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April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www.ifp.bayern.de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C75F0-2BB4-427A-A7E1-424719D0EBC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7832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2 Ziel des Orientierungsrahmens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06658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r">
              <a:buFont typeface="Arial" charset="0"/>
              <a:buNone/>
            </a:pPr>
            <a:r>
              <a:rPr lang="de-DE" altLang="de-DE" sz="4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Kitas zu stärken, </a:t>
            </a:r>
          </a:p>
          <a:p>
            <a:pPr>
              <a:spcBef>
                <a:spcPts val="1800"/>
              </a:spcBef>
            </a:pPr>
            <a:r>
              <a:rPr lang="de-DE" altLang="de-DE" sz="2800" dirty="0" smtClean="0">
                <a:latin typeface="Arial Narrow" pitchFamily="34" charset="0"/>
              </a:rPr>
              <a:t>ihre Aufgabe </a:t>
            </a:r>
            <a:r>
              <a:rPr lang="de-DE" altLang="de-DE" sz="2800" b="1" dirty="0" smtClean="0">
                <a:latin typeface="Arial Narrow" pitchFamily="34" charset="0"/>
              </a:rPr>
              <a:t>Konzeptionsentwicklung erfolgreich zu bewältigen</a:t>
            </a:r>
            <a:r>
              <a:rPr lang="de-DE" altLang="de-DE" sz="2800" dirty="0" smtClean="0">
                <a:latin typeface="Arial Narrow" pitchFamily="34" charset="0"/>
              </a:rPr>
              <a:t>, </a:t>
            </a:r>
          </a:p>
          <a:p>
            <a:pPr>
              <a:spcBef>
                <a:spcPts val="1800"/>
              </a:spcBef>
            </a:pPr>
            <a:r>
              <a:rPr lang="de-DE" altLang="de-DE" sz="2800" dirty="0" smtClean="0">
                <a:latin typeface="Arial Narrow" pitchFamily="34" charset="0"/>
              </a:rPr>
              <a:t>sich dabei den </a:t>
            </a:r>
            <a:r>
              <a:rPr lang="de-DE" altLang="de-DE" sz="2800" b="1" dirty="0" smtClean="0">
                <a:latin typeface="Arial Narrow" pitchFamily="34" charset="0"/>
              </a:rPr>
              <a:t>neuen fachlichen Herausforderungen </a:t>
            </a:r>
            <a:r>
              <a:rPr lang="de-DE" altLang="de-DE" sz="2800" dirty="0" smtClean="0">
                <a:latin typeface="Arial Narrow" pitchFamily="34" charset="0"/>
              </a:rPr>
              <a:t>selbstbewusst und motiviert zu stellen und so </a:t>
            </a:r>
          </a:p>
          <a:p>
            <a:pPr>
              <a:spcBef>
                <a:spcPts val="1800"/>
              </a:spcBef>
            </a:pPr>
            <a:r>
              <a:rPr lang="de-DE" altLang="de-DE" sz="2800" dirty="0" smtClean="0">
                <a:latin typeface="Arial Narrow" pitchFamily="34" charset="0"/>
              </a:rPr>
              <a:t>eine </a:t>
            </a:r>
            <a:r>
              <a:rPr lang="de-DE" altLang="de-DE" sz="2800" b="1" dirty="0" smtClean="0">
                <a:latin typeface="Arial Narrow" pitchFamily="34" charset="0"/>
              </a:rPr>
              <a:t>kontinuierliche Qualitätsentwicklung </a:t>
            </a:r>
            <a:r>
              <a:rPr lang="de-DE" altLang="de-DE" sz="2800" dirty="0" smtClean="0">
                <a:latin typeface="Arial Narrow" pitchFamily="34" charset="0"/>
              </a:rPr>
              <a:t>zu gewährleisten.</a:t>
            </a:r>
          </a:p>
          <a:p>
            <a:endParaRPr lang="de-DE" alt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April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www.ifp.bayern.de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88BF5-6FCB-4194-A463-90B5D92E77CA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8787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2 Zielgruppen des Orientierungsrahmens</a:t>
            </a:r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>
          <a:xfrm>
            <a:off x="590872" y="1772816"/>
            <a:ext cx="8229600" cy="4464496"/>
          </a:xfrm>
        </p:spPr>
        <p:txBody>
          <a:bodyPr/>
          <a:lstStyle/>
          <a:p>
            <a:pPr marL="0" indent="0">
              <a:buNone/>
            </a:pPr>
            <a:r>
              <a:rPr lang="de-DE" altLang="de-DE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Der Orientierungsrahmen richtet sich an alle Personen und Stellen, </a:t>
            </a:r>
            <a:r>
              <a:rPr lang="de-DE" altLang="de-DE" dirty="0" smtClean="0">
                <a:latin typeface="Arial Narrow" pitchFamily="34" charset="0"/>
              </a:rPr>
              <a:t>die im Praxisfeld Kita mit Thema Konzeptionsentwicklung befasst sind: 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de-DE" altLang="de-DE" sz="2200" b="1" dirty="0" smtClean="0">
                <a:latin typeface="Arial Narrow" pitchFamily="34" charset="0"/>
              </a:rPr>
              <a:t>In </a:t>
            </a:r>
            <a:r>
              <a:rPr lang="de-DE" altLang="de-DE" sz="2200" dirty="0" smtClean="0">
                <a:latin typeface="Arial Narrow" pitchFamily="34" charset="0"/>
              </a:rPr>
              <a:t>der</a:t>
            </a:r>
            <a:r>
              <a:rPr lang="de-DE" altLang="de-DE" sz="2200" b="1" dirty="0" smtClean="0">
                <a:latin typeface="Arial Narrow" pitchFamily="34" charset="0"/>
              </a:rPr>
              <a:t> Aus-, Fort- und Weiterbildung tätige Dozent/innen und Referent/innen</a:t>
            </a:r>
            <a:r>
              <a:rPr lang="de-DE" altLang="de-DE" sz="2200" dirty="0" smtClean="0">
                <a:latin typeface="Arial Narrow" pitchFamily="34" charset="0"/>
              </a:rPr>
              <a:t>, die das pädagogische Kitapersonal für die Aufgabe Konzeptionsentwicklung qualifizieren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DE" altLang="de-DE" sz="2200" b="1" dirty="0" smtClean="0">
                <a:latin typeface="Arial Narrow" pitchFamily="34" charset="0"/>
              </a:rPr>
              <a:t>Fachberatungen </a:t>
            </a:r>
            <a:r>
              <a:rPr lang="de-DE" altLang="de-DE" sz="2200" dirty="0" smtClean="0">
                <a:latin typeface="Arial Narrow" pitchFamily="34" charset="0"/>
              </a:rPr>
              <a:t>und</a:t>
            </a:r>
            <a:r>
              <a:rPr lang="de-DE" altLang="de-DE" sz="2200" b="1" dirty="0" smtClean="0">
                <a:latin typeface="Arial Narrow" pitchFamily="34" charset="0"/>
              </a:rPr>
              <a:t> Pädagogische Qualitätsbegleitungen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DE" altLang="de-DE" sz="2200" b="1" dirty="0" smtClean="0">
                <a:latin typeface="Arial Narrow" pitchFamily="34" charset="0"/>
              </a:rPr>
              <a:t>Träger, Leitungen </a:t>
            </a:r>
            <a:r>
              <a:rPr lang="de-DE" altLang="de-DE" sz="2200" dirty="0" smtClean="0">
                <a:latin typeface="Arial Narrow" pitchFamily="34" charset="0"/>
              </a:rPr>
              <a:t>und</a:t>
            </a:r>
            <a:r>
              <a:rPr lang="de-DE" altLang="de-DE" sz="2200" b="1" dirty="0" smtClean="0">
                <a:latin typeface="Arial Narrow" pitchFamily="34" charset="0"/>
              </a:rPr>
              <a:t> pädagogische Fachkräfte von Kitas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DE" altLang="de-DE" sz="2200" b="1" dirty="0" smtClean="0">
                <a:latin typeface="Arial Narrow" pitchFamily="34" charset="0"/>
              </a:rPr>
              <a:t>Fachkräfte </a:t>
            </a:r>
            <a:r>
              <a:rPr lang="de-DE" altLang="de-DE" sz="2200" dirty="0" smtClean="0">
                <a:latin typeface="Arial Narrow" pitchFamily="34" charset="0"/>
              </a:rPr>
              <a:t>in den </a:t>
            </a:r>
            <a:r>
              <a:rPr lang="de-DE" altLang="de-DE" sz="2200" b="1" dirty="0" smtClean="0">
                <a:latin typeface="Arial Narrow" pitchFamily="34" charset="0"/>
              </a:rPr>
              <a:t>für Kitas zuständigen Aufsichtsbehörden und Bewilligungsstellen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de-DE" altLang="de-DE" sz="2200" b="1" dirty="0" smtClean="0">
                <a:latin typeface="Arial Narrow" pitchFamily="34" charset="0"/>
              </a:rPr>
              <a:t>Interessierte Eltern</a:t>
            </a:r>
            <a:r>
              <a:rPr lang="de-DE" altLang="de-DE" sz="2200" dirty="0" smtClean="0">
                <a:latin typeface="Arial Narrow" pitchFamily="34" charset="0"/>
              </a:rPr>
              <a:t>, vor allem Elternvertretungen in den Kitas.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April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www.ifp.bayern.de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ABA9D-B5CF-4223-8546-3E02277952A4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0786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3 Modularer Aufbau des Orientierungsrahmens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7624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April 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203848" y="638132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www.ifp.bayern.de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89D83-F9EC-4A98-A372-F76B139B384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 l="36758" t="12422" r="34904" b="21333"/>
          <a:stretch>
            <a:fillRect/>
          </a:stretch>
        </p:blipFill>
        <p:spPr bwMode="auto">
          <a:xfrm>
            <a:off x="539552" y="2378531"/>
            <a:ext cx="936104" cy="1230308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 cstate="print"/>
          <a:srcRect l="36799" t="11438" r="34975" b="20641"/>
          <a:stretch>
            <a:fillRect/>
          </a:stretch>
        </p:blipFill>
        <p:spPr bwMode="auto">
          <a:xfrm>
            <a:off x="539552" y="5042827"/>
            <a:ext cx="936104" cy="1266493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hteck 8"/>
          <p:cNvSpPr/>
          <p:nvPr/>
        </p:nvSpPr>
        <p:spPr>
          <a:xfrm>
            <a:off x="0" y="1442427"/>
            <a:ext cx="9144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de-DE" alt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Der Orientierungsrahmen setzt sich aus </a:t>
            </a:r>
            <a:r>
              <a:rPr lang="de-DE" altLang="de-DE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drei Modulen </a:t>
            </a:r>
            <a:r>
              <a:rPr lang="de-DE" alt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zusammen</a:t>
            </a:r>
            <a:r>
              <a:rPr lang="de-DE" alt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, </a:t>
            </a:r>
          </a:p>
          <a:p>
            <a:pPr marL="0" indent="0" algn="ctr">
              <a:buFont typeface="Arial" charset="0"/>
              <a:buNone/>
            </a:pPr>
            <a:r>
              <a:rPr lang="de-DE" alt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die in drei Einzelheften erschienen und aufeinander bezogen sind:  </a:t>
            </a: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4" cstate="print"/>
          <a:srcRect l="36800" t="11438" r="35529" b="19916"/>
          <a:stretch>
            <a:fillRect/>
          </a:stretch>
        </p:blipFill>
        <p:spPr bwMode="auto">
          <a:xfrm>
            <a:off x="546346" y="3674675"/>
            <a:ext cx="929310" cy="12961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hteck 9"/>
          <p:cNvSpPr/>
          <p:nvPr/>
        </p:nvSpPr>
        <p:spPr>
          <a:xfrm>
            <a:off x="1619672" y="2912745"/>
            <a:ext cx="70567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2800" b="1" dirty="0" smtClean="0">
                <a:solidFill>
                  <a:schemeClr val="accent3"/>
                </a:solidFill>
                <a:latin typeface="Arial Narrow" pitchFamily="34" charset="0"/>
              </a:rPr>
              <a:t>Modul A:</a:t>
            </a:r>
            <a:r>
              <a:rPr lang="de-DE" altLang="de-DE" sz="2800" dirty="0" smtClean="0">
                <a:solidFill>
                  <a:schemeClr val="accent3"/>
                </a:solidFill>
                <a:latin typeface="Arial Narrow" pitchFamily="34" charset="0"/>
              </a:rPr>
              <a:t> </a:t>
            </a:r>
            <a:r>
              <a:rPr lang="de-DE" alt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Konzeptionsentwicklung als gesetzliche Aufgabe bayerischer Kindertageseinrichtungen</a:t>
            </a:r>
          </a:p>
          <a:p>
            <a:endParaRPr lang="de-DE" altLang="de-DE" sz="2800" b="1" dirty="0" smtClean="0">
              <a:latin typeface="Arial Narrow" pitchFamily="34" charset="0"/>
            </a:endParaRPr>
          </a:p>
          <a:p>
            <a:r>
              <a:rPr lang="de-DE" altLang="de-DE" sz="2800" b="1" dirty="0" smtClean="0">
                <a:solidFill>
                  <a:srgbClr val="0070C0"/>
                </a:solidFill>
                <a:latin typeface="Arial Narrow" pitchFamily="34" charset="0"/>
              </a:rPr>
              <a:t>Modul B:</a:t>
            </a:r>
            <a:r>
              <a:rPr lang="de-DE" altLang="de-DE" sz="2800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de-DE" alt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Inhaltliche Empfehlungen entlang der Mustergliederung</a:t>
            </a:r>
          </a:p>
          <a:p>
            <a:endParaRPr lang="de-DE" altLang="de-DE" sz="2800" b="1" dirty="0" smtClean="0">
              <a:latin typeface="Arial Narrow" pitchFamily="34" charset="0"/>
            </a:endParaRPr>
          </a:p>
          <a:p>
            <a:r>
              <a:rPr lang="de-DE" altLang="de-DE" sz="2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Modul C:</a:t>
            </a:r>
            <a:r>
              <a:rPr lang="de-DE" altLang="de-DE" sz="28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de-DE" alt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Praxistoolbox zur Konzeptionsentwicklung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P_in CD_PP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C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IFP_in CD_PP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C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IFP_in CD_PPT</Template>
  <TotalTime>0</TotalTime>
  <Words>1785</Words>
  <Application>Microsoft Office PowerPoint</Application>
  <PresentationFormat>Bildschirmpräsentation (4:3)</PresentationFormat>
  <Paragraphs>324</Paragraphs>
  <Slides>28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1" baseType="lpstr">
      <vt:lpstr>IFP_in CD_PPT</vt:lpstr>
      <vt:lpstr>1_IFP_in CD_PPT</vt:lpstr>
      <vt:lpstr>Dokument</vt:lpstr>
      <vt:lpstr>Erfolgreiche Konzeptionsentwicklung  leicht gemacht  Orientierungsrahmen für das Praxisfeld Kita in Bayern (1. Auflage: 15. Januar 2018)</vt:lpstr>
      <vt:lpstr>Inhalt</vt:lpstr>
      <vt:lpstr>1 Konzeptionsentwicklung im Wandel</vt:lpstr>
      <vt:lpstr>1 Konzeptionsentwicklung im Wandel – Pflichtaufgabe</vt:lpstr>
      <vt:lpstr>1 Konzeptionsentwicklung im Wandel – Begriffsklärung</vt:lpstr>
      <vt:lpstr>2 Entstehung des Orientierungsrahmens</vt:lpstr>
      <vt:lpstr>2 Ziel des Orientierungsrahmens</vt:lpstr>
      <vt:lpstr>2 Zielgruppen des Orientierungsrahmens</vt:lpstr>
      <vt:lpstr>3 Modularer Aufbau des Orientierungsrahmens</vt:lpstr>
      <vt:lpstr>3 Modularer Aufbau des Orientierungsrahmens</vt:lpstr>
      <vt:lpstr>3 Modularer Aufbau des Orientierungsrahmens</vt:lpstr>
      <vt:lpstr>3 Modularer Aufbau des Orientierungsrahmens</vt:lpstr>
      <vt:lpstr>4 IFP-Mustergliederung  Grundlage von Modul B – Praxistool im Modul C</vt:lpstr>
      <vt:lpstr>4 IFP-Mustergliederung für Kitakonzeptionen</vt:lpstr>
      <vt:lpstr>4 IFP-Mustergliederung für Kitakonzeptionen</vt:lpstr>
      <vt:lpstr>4 IFP-Mustergliederung für Kitakonzeptionen</vt:lpstr>
      <vt:lpstr>4 IFP-Mustergliederung für Kitakonzeptionen</vt:lpstr>
      <vt:lpstr>4 IFP-Mustergliederung für Kitakonzeptionen</vt:lpstr>
      <vt:lpstr>4 Inhaltliche Empfehlungen zu Kitakonzeptionen (Modul B) Mustergliederung als Grundlage </vt:lpstr>
      <vt:lpstr>4 Inhaltliche Empfehlungen zu Kitakonzeptionen (Modul B) Mustergliederung als Grundlage </vt:lpstr>
      <vt:lpstr>4 Inhaltliche Empfehlungen zu Kitakonzeptionen (Modul B) Mustergliederung als Grundlage </vt:lpstr>
      <vt:lpstr>5 Prozess der Weiterentwicklung von Konzeptionen Die goldenen Regeln (Modul A)</vt:lpstr>
      <vt:lpstr>5 Prozess der Weiterentwicklung von Konzeptionen Breite Beteiligung (Modul A)</vt:lpstr>
      <vt:lpstr>5 Prozess der Weiterentwicklung von Konzeptionen Schritt für Schritt zur guten Konzeption (Modul A)</vt:lpstr>
      <vt:lpstr>5 Prozess der Weiterentwicklung von Konzeptionen Externe Unterstützung (Modul A)</vt:lpstr>
      <vt:lpstr>6 Bedeutung des Orientierungsrahmens für Kita, Fachberatung und Aufsicht</vt:lpstr>
      <vt:lpstr>7 Wo zu finden?</vt:lpstr>
      <vt:lpstr>7 Wo zu finden?</vt:lpstr>
    </vt:vector>
  </TitlesOfParts>
  <Company>Staatsinstitut für Frühpädagogik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Eva Reichert-Garschhammer</dc:creator>
  <cp:lastModifiedBy>Reichert</cp:lastModifiedBy>
  <cp:revision>1422</cp:revision>
  <cp:lastPrinted>2017-04-21T15:30:10Z</cp:lastPrinted>
  <dcterms:created xsi:type="dcterms:W3CDTF">2016-08-30T13:42:17Z</dcterms:created>
  <dcterms:modified xsi:type="dcterms:W3CDTF">2018-04-08T22:14:03Z</dcterms:modified>
</cp:coreProperties>
</file>